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9434E-F20E-467F-9ACC-AE7B0A237FC0}" type="datetimeFigureOut">
              <a:rPr lang="it-IT" smtClean="0"/>
              <a:pPr/>
              <a:t>12/02/2012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C524-2BF0-4775-A012-AA46DBBDB20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CORSI%20in%20svolgimento/CARIATI/Prof.docente.ppt" TargetMode="External"/><Relationship Id="rId13" Type="http://schemas.openxmlformats.org/officeDocument/2006/relationships/hyperlink" Target="Progetto%20formativo.ppt" TargetMode="External"/><Relationship Id="rId3" Type="http://schemas.openxmlformats.org/officeDocument/2006/relationships/hyperlink" Target="CORSI%20in%20svolgimento/CARIATI/ambienteApprendimento.ppt" TargetMode="External"/><Relationship Id="rId7" Type="http://schemas.openxmlformats.org/officeDocument/2006/relationships/image" Target="../media/image4.png"/><Relationship Id="rId12" Type="http://schemas.openxmlformats.org/officeDocument/2006/relationships/hyperlink" Target="CORSI%20in%20svolgimento/CARIATI/Finalit&#224;%20della%20scuola.pp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CORSI%20in%20svolgimento/CARIATI/relazione%20aiuto.ppt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CORSI%20in%20svolgimento/CARIATI/finalita.pptx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CORSI%20in%20svolgimento/CARIATI/Misurazione.ppt" TargetMode="External"/><Relationship Id="rId3" Type="http://schemas.openxmlformats.org/officeDocument/2006/relationships/image" Target="../media/image7.png"/><Relationship Id="rId7" Type="http://schemas.openxmlformats.org/officeDocument/2006/relationships/hyperlink" Target="CORSI%20in%20svolgimento/CARIATI/Verifica.ppt" TargetMode="External"/><Relationship Id="rId12" Type="http://schemas.openxmlformats.org/officeDocument/2006/relationships/hyperlink" Target="prove%20oggettive.ppt" TargetMode="External"/><Relationship Id="rId2" Type="http://schemas.openxmlformats.org/officeDocument/2006/relationships/hyperlink" Target="CORSI%20in%20svolgimento/CARIATI/Interpretazione%20Misurazione.ppt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2.png"/><Relationship Id="rId5" Type="http://schemas.openxmlformats.org/officeDocument/2006/relationships/hyperlink" Target="CORSI%20in%20svolgimento/CARIATI/n.%207%20Valut_scolastica.ppt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hyperlink" Target="CORSI%20in%20svolgimento/CARIATI/Verifica.ppt" TargetMode="External"/><Relationship Id="rId7" Type="http://schemas.openxmlformats.org/officeDocument/2006/relationships/image" Target="../media/image13.wmf"/><Relationship Id="rId12" Type="http://schemas.openxmlformats.org/officeDocument/2006/relationships/hyperlink" Target="Avalutazione%20Iperval.ppt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CORSI%20in%20svolgimento/CARIATI/n.%207%20Valut_scolastica.ppt" TargetMode="External"/><Relationship Id="rId5" Type="http://schemas.openxmlformats.org/officeDocument/2006/relationships/hyperlink" Target="CORSI%20in%20svolgimento/CARIATI/Prove%20oggettive.ppt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" name="WordArt 92"/>
          <p:cNvSpPr>
            <a:spLocks noChangeArrowheads="1" noChangeShapeType="1" noTextEdit="1"/>
          </p:cNvSpPr>
          <p:nvPr/>
        </p:nvSpPr>
        <p:spPr bwMode="auto">
          <a:xfrm>
            <a:off x="899592" y="1124744"/>
            <a:ext cx="7272808" cy="410445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it-IT" sz="3600" kern="10" dirty="0">
                <a:ln w="9525">
                  <a:noFill/>
                  <a:round/>
                  <a:headEnd/>
                  <a:tailEnd/>
                </a:ln>
                <a:solidFill>
                  <a:srgbClr val="339933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La Scuola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11560" y="580526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rgbClr val="006600"/>
                </a:solidFill>
              </a:rPr>
              <a:t>Lezione n. 1</a:t>
            </a:r>
            <a:endParaRPr lang="it-IT" sz="3600" dirty="0">
              <a:solidFill>
                <a:srgbClr val="0066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580112" y="5930116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rgbClr val="FF0000"/>
                </a:solidFill>
              </a:rPr>
              <a:t>File aggiuntivo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3" name="Text Box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7188" y="2474913"/>
            <a:ext cx="2663825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4" name="Text Box 36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653088" y="2517775"/>
            <a:ext cx="23050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600" b="1"/>
              <a:t>* l’ambiente</a:t>
            </a:r>
          </a:p>
          <a:p>
            <a:pPr algn="ctr"/>
            <a:r>
              <a:rPr lang="it-IT" sz="1600" b="1"/>
              <a:t>per</a:t>
            </a:r>
          </a:p>
          <a:p>
            <a:pPr algn="ctr"/>
            <a:r>
              <a:rPr lang="it-IT" sz="1600" b="1"/>
              <a:t>l’apprendimento</a:t>
            </a:r>
            <a:endParaRPr lang="it-IT" sz="2400"/>
          </a:p>
        </p:txBody>
      </p:sp>
      <p:grpSp>
        <p:nvGrpSpPr>
          <p:cNvPr id="2" name="Text Box 9"/>
          <p:cNvGrpSpPr>
            <a:grpSpLocks/>
          </p:cNvGrpSpPr>
          <p:nvPr/>
        </p:nvGrpSpPr>
        <p:grpSpPr bwMode="auto">
          <a:xfrm>
            <a:off x="3563938" y="5156200"/>
            <a:ext cx="1871662" cy="865188"/>
            <a:chOff x="1644" y="2508"/>
            <a:chExt cx="864" cy="364"/>
          </a:xfrm>
        </p:grpSpPr>
        <p:pic>
          <p:nvPicPr>
            <p:cNvPr id="3125" name="Text Box 9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44" y="2508"/>
              <a:ext cx="86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26" name="Text Box 39"/>
            <p:cNvSpPr txBox="1">
              <a:spLocks noChangeArrowheads="1"/>
            </p:cNvSpPr>
            <p:nvPr/>
          </p:nvSpPr>
          <p:spPr bwMode="auto">
            <a:xfrm>
              <a:off x="1680" y="2529"/>
              <a:ext cx="7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1600" b="1"/>
                <a:t>* AZIONE</a:t>
              </a:r>
            </a:p>
            <a:p>
              <a:pPr algn="ctr"/>
              <a:r>
                <a:rPr lang="it-IT" sz="1600" b="1"/>
                <a:t>DIDATTICA</a:t>
              </a:r>
              <a:endParaRPr lang="it-IT" sz="2800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339975" y="5589588"/>
            <a:ext cx="1266825" cy="242887"/>
            <a:chOff x="7974" y="8436"/>
            <a:chExt cx="900" cy="541"/>
          </a:xfrm>
        </p:grpSpPr>
        <p:sp>
          <p:nvSpPr>
            <p:cNvPr id="3123" name="Line 11"/>
            <p:cNvSpPr>
              <a:spLocks noChangeShapeType="1"/>
            </p:cNvSpPr>
            <p:nvPr/>
          </p:nvSpPr>
          <p:spPr bwMode="auto">
            <a:xfrm flipH="1">
              <a:off x="7974" y="8436"/>
              <a:ext cx="900" cy="0"/>
            </a:xfrm>
            <a:prstGeom prst="line">
              <a:avLst/>
            </a:prstGeom>
            <a:noFill/>
            <a:ln w="28575">
              <a:solidFill>
                <a:srgbClr val="339933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24" name="Line 12"/>
            <p:cNvSpPr>
              <a:spLocks noChangeShapeType="1"/>
            </p:cNvSpPr>
            <p:nvPr/>
          </p:nvSpPr>
          <p:spPr bwMode="auto">
            <a:xfrm>
              <a:off x="7974" y="8437"/>
              <a:ext cx="0" cy="540"/>
            </a:xfrm>
            <a:prstGeom prst="line">
              <a:avLst/>
            </a:prstGeom>
            <a:noFill/>
            <a:ln w="28575">
              <a:solidFill>
                <a:srgbClr val="339933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1476375" y="1125538"/>
            <a:ext cx="0" cy="287337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1476375" y="2316163"/>
            <a:ext cx="6350" cy="358775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6804025" y="2047875"/>
            <a:ext cx="0" cy="22860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grpSp>
        <p:nvGrpSpPr>
          <p:cNvPr id="4" name="Text Box 20"/>
          <p:cNvGrpSpPr>
            <a:grpSpLocks/>
          </p:cNvGrpSpPr>
          <p:nvPr/>
        </p:nvGrpSpPr>
        <p:grpSpPr bwMode="auto">
          <a:xfrm>
            <a:off x="1042988" y="6013450"/>
            <a:ext cx="2447925" cy="584200"/>
            <a:chOff x="941" y="2792"/>
            <a:chExt cx="653" cy="368"/>
          </a:xfrm>
        </p:grpSpPr>
        <p:pic>
          <p:nvPicPr>
            <p:cNvPr id="3121" name="Text Box 20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41" y="2792"/>
              <a:ext cx="65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22" name="Text Box 50">
              <a:hlinkClick r:id="rId6"/>
            </p:cNvPr>
            <p:cNvSpPr txBox="1">
              <a:spLocks noChangeArrowheads="1"/>
            </p:cNvSpPr>
            <p:nvPr/>
          </p:nvSpPr>
          <p:spPr bwMode="auto">
            <a:xfrm>
              <a:off x="981" y="2817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1600" b="1"/>
                <a:t>* Relazione di aiuto</a:t>
              </a:r>
              <a:endParaRPr lang="it-IT" sz="2400" b="1"/>
            </a:p>
          </p:txBody>
        </p:sp>
      </p:grpSp>
      <p:grpSp>
        <p:nvGrpSpPr>
          <p:cNvPr id="5" name="Text Box 21"/>
          <p:cNvGrpSpPr>
            <a:grpSpLocks/>
          </p:cNvGrpSpPr>
          <p:nvPr/>
        </p:nvGrpSpPr>
        <p:grpSpPr bwMode="auto">
          <a:xfrm>
            <a:off x="5292725" y="6013450"/>
            <a:ext cx="3382963" cy="584200"/>
            <a:chOff x="2569" y="2792"/>
            <a:chExt cx="895" cy="368"/>
          </a:xfrm>
        </p:grpSpPr>
        <p:pic>
          <p:nvPicPr>
            <p:cNvPr id="3119" name="Text Box 21"/>
            <p:cNvPicPr>
              <a:picLocks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569" y="2792"/>
              <a:ext cx="89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20" name="Text Box 53">
              <a:hlinkClick r:id="rId8"/>
            </p:cNvPr>
            <p:cNvSpPr txBox="1">
              <a:spLocks noChangeArrowheads="1"/>
            </p:cNvSpPr>
            <p:nvPr/>
          </p:nvSpPr>
          <p:spPr bwMode="auto">
            <a:xfrm>
              <a:off x="2608" y="2817"/>
              <a:ext cx="8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b="1"/>
                <a:t>* Professionalità docente</a:t>
              </a:r>
              <a:endParaRPr lang="it-IT" sz="2800" b="1"/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 flipH="1">
            <a:off x="5364163" y="5516563"/>
            <a:ext cx="1727200" cy="215900"/>
            <a:chOff x="7974" y="8436"/>
            <a:chExt cx="900" cy="541"/>
          </a:xfrm>
        </p:grpSpPr>
        <p:sp>
          <p:nvSpPr>
            <p:cNvPr id="3117" name="Line 23"/>
            <p:cNvSpPr>
              <a:spLocks noChangeShapeType="1"/>
            </p:cNvSpPr>
            <p:nvPr/>
          </p:nvSpPr>
          <p:spPr bwMode="auto">
            <a:xfrm flipH="1">
              <a:off x="7974" y="8436"/>
              <a:ext cx="900" cy="0"/>
            </a:xfrm>
            <a:prstGeom prst="line">
              <a:avLst/>
            </a:prstGeom>
            <a:noFill/>
            <a:ln w="28575">
              <a:solidFill>
                <a:srgbClr val="339933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18" name="Line 24"/>
            <p:cNvSpPr>
              <a:spLocks noChangeShapeType="1"/>
            </p:cNvSpPr>
            <p:nvPr/>
          </p:nvSpPr>
          <p:spPr bwMode="auto">
            <a:xfrm>
              <a:off x="7974" y="8437"/>
              <a:ext cx="0" cy="540"/>
            </a:xfrm>
            <a:prstGeom prst="line">
              <a:avLst/>
            </a:prstGeom>
            <a:noFill/>
            <a:ln w="28575">
              <a:solidFill>
                <a:srgbClr val="339933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" name="Oval 36"/>
          <p:cNvSpPr>
            <a:spLocks noChangeArrowheads="1"/>
          </p:cNvSpPr>
          <p:nvPr/>
        </p:nvSpPr>
        <p:spPr bwMode="auto">
          <a:xfrm>
            <a:off x="3808413" y="2551113"/>
            <a:ext cx="461962" cy="447675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it-IT" sz="2400"/>
              <a:t>e</a:t>
            </a:r>
            <a:endParaRPr lang="it-IT" sz="3200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4211638" y="2058988"/>
            <a:ext cx="2592387" cy="1587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2111" name="Text Box 47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850" y="4005263"/>
            <a:ext cx="22320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96875" y="4216400"/>
            <a:ext cx="2087563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600" b="1"/>
              <a:t>* Uomo/Cittadino</a:t>
            </a:r>
          </a:p>
          <a:p>
            <a:pPr algn="ctr"/>
            <a:r>
              <a:rPr lang="it-IT" sz="1600" b="1"/>
              <a:t>dotato di</a:t>
            </a:r>
          </a:p>
          <a:p>
            <a:pPr algn="ctr"/>
            <a:r>
              <a:rPr lang="it-IT" sz="1600" b="1"/>
              <a:t>COMPETENZE</a:t>
            </a:r>
            <a:endParaRPr lang="it-IT" sz="2800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>
            <a:off x="3563938" y="2205038"/>
            <a:ext cx="360362" cy="503237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108" name="Oval 60"/>
          <p:cNvSpPr>
            <a:spLocks noChangeArrowheads="1"/>
          </p:cNvSpPr>
          <p:nvPr/>
        </p:nvSpPr>
        <p:spPr bwMode="auto">
          <a:xfrm>
            <a:off x="1203325" y="433388"/>
            <a:ext cx="703263" cy="458787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it-IT" sz="1600" b="1" dirty="0"/>
              <a:t>per</a:t>
            </a:r>
            <a:endParaRPr lang="it-IT" sz="4400" b="1" dirty="0"/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>
            <a:off x="3621088" y="1225550"/>
            <a:ext cx="0" cy="45720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 flipV="1">
            <a:off x="2124075" y="1211263"/>
            <a:ext cx="1511300" cy="636587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23" name="WordArt 65"/>
          <p:cNvSpPr>
            <a:spLocks noChangeArrowheads="1" noChangeShapeType="1" noTextEdit="1"/>
          </p:cNvSpPr>
          <p:nvPr/>
        </p:nvSpPr>
        <p:spPr bwMode="auto">
          <a:xfrm>
            <a:off x="5618163" y="1728788"/>
            <a:ext cx="1104900" cy="130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0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Docimologia</a:t>
            </a:r>
          </a:p>
        </p:txBody>
      </p:sp>
      <p:grpSp>
        <p:nvGrpSpPr>
          <p:cNvPr id="9" name="Text Box 8"/>
          <p:cNvGrpSpPr>
            <a:grpSpLocks/>
          </p:cNvGrpSpPr>
          <p:nvPr/>
        </p:nvGrpSpPr>
        <p:grpSpPr bwMode="auto">
          <a:xfrm>
            <a:off x="612775" y="2747963"/>
            <a:ext cx="1800225" cy="752475"/>
            <a:chOff x="326" y="975"/>
            <a:chExt cx="742" cy="373"/>
          </a:xfrm>
        </p:grpSpPr>
        <p:pic>
          <p:nvPicPr>
            <p:cNvPr id="3115" name="Text Box 8">
              <a:hlinkClick r:id="rId10"/>
            </p:cNvPr>
            <p:cNvPicPr>
              <a:picLocks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26" y="975"/>
              <a:ext cx="74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16" name="Text Box 79"/>
            <p:cNvSpPr txBox="1">
              <a:spLocks noChangeArrowheads="1"/>
            </p:cNvSpPr>
            <p:nvPr/>
          </p:nvSpPr>
          <p:spPr bwMode="auto">
            <a:xfrm>
              <a:off x="408" y="1047"/>
              <a:ext cx="576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1600" b="1"/>
                <a:t>la  finalità </a:t>
              </a:r>
              <a:endParaRPr lang="it-IT" sz="2400"/>
            </a:p>
          </p:txBody>
        </p:sp>
      </p:grpSp>
      <p:sp>
        <p:nvSpPr>
          <p:cNvPr id="2098" name="Line 50"/>
          <p:cNvSpPr>
            <a:spLocks noChangeShapeType="1"/>
          </p:cNvSpPr>
          <p:nvPr/>
        </p:nvSpPr>
        <p:spPr bwMode="auto">
          <a:xfrm>
            <a:off x="1476375" y="3568700"/>
            <a:ext cx="0" cy="44450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129" name="AutoShape 81">
            <a:hlinkClick r:id="rId12" highlightClick="1"/>
          </p:cNvPr>
          <p:cNvSpPr>
            <a:spLocks noChangeArrowheads="1"/>
          </p:cNvSpPr>
          <p:nvPr/>
        </p:nvSpPr>
        <p:spPr bwMode="auto">
          <a:xfrm>
            <a:off x="684213" y="2420938"/>
            <a:ext cx="1584325" cy="1008062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130" name="Line 82"/>
          <p:cNvSpPr>
            <a:spLocks noChangeShapeType="1"/>
          </p:cNvSpPr>
          <p:nvPr/>
        </p:nvSpPr>
        <p:spPr bwMode="auto">
          <a:xfrm flipH="1">
            <a:off x="1979613" y="620713"/>
            <a:ext cx="2592387" cy="71437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grpSp>
        <p:nvGrpSpPr>
          <p:cNvPr id="10" name="Group 84"/>
          <p:cNvGrpSpPr>
            <a:grpSpLocks/>
          </p:cNvGrpSpPr>
          <p:nvPr/>
        </p:nvGrpSpPr>
        <p:grpSpPr bwMode="auto">
          <a:xfrm>
            <a:off x="3735388" y="3732213"/>
            <a:ext cx="144462" cy="647700"/>
            <a:chOff x="1525" y="1837"/>
            <a:chExt cx="91" cy="408"/>
          </a:xfrm>
        </p:grpSpPr>
        <p:sp>
          <p:nvSpPr>
            <p:cNvPr id="3113" name="Line 5"/>
            <p:cNvSpPr>
              <a:spLocks noChangeShapeType="1"/>
            </p:cNvSpPr>
            <p:nvPr/>
          </p:nvSpPr>
          <p:spPr bwMode="auto">
            <a:xfrm>
              <a:off x="1566" y="1881"/>
              <a:ext cx="0" cy="3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14" name="Rectangle 86"/>
            <p:cNvSpPr>
              <a:spLocks noChangeArrowheads="1"/>
            </p:cNvSpPr>
            <p:nvPr/>
          </p:nvSpPr>
          <p:spPr bwMode="auto">
            <a:xfrm>
              <a:off x="1525" y="1837"/>
              <a:ext cx="91" cy="40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099" name="Line 51"/>
          <p:cNvSpPr>
            <a:spLocks noChangeShapeType="1"/>
          </p:cNvSpPr>
          <p:nvPr/>
        </p:nvSpPr>
        <p:spPr bwMode="auto">
          <a:xfrm>
            <a:off x="4140200" y="2997200"/>
            <a:ext cx="360363" cy="576263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941229" y="1891554"/>
            <a:ext cx="1773426" cy="457561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pPr algn="ctr">
              <a:defRPr/>
            </a:pPr>
            <a:r>
              <a:rPr lang="it-IT" sz="1200" b="1"/>
              <a:t>PREDISPONE</a:t>
            </a:r>
            <a:endParaRPr lang="it-IT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01369" y="1693207"/>
            <a:ext cx="1749169" cy="515431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pPr algn="ctr">
              <a:defRPr/>
            </a:pPr>
            <a:r>
              <a:rPr lang="it-IT" sz="1200" b="1"/>
              <a:t>REALIZZARE</a:t>
            </a:r>
            <a:endParaRPr lang="it-IT"/>
          </a:p>
        </p:txBody>
      </p:sp>
      <p:sp>
        <p:nvSpPr>
          <p:cNvPr id="2139" name="Oval 91"/>
          <p:cNvSpPr>
            <a:spLocks noChangeArrowheads="1"/>
          </p:cNvSpPr>
          <p:nvPr/>
        </p:nvSpPr>
        <p:spPr bwMode="auto">
          <a:xfrm>
            <a:off x="1173163" y="333375"/>
            <a:ext cx="720725" cy="720725"/>
          </a:xfrm>
          <a:prstGeom prst="ellipse">
            <a:avLst/>
          </a:prstGeom>
          <a:noFill/>
          <a:ln w="28575">
            <a:solidFill>
              <a:srgbClr val="33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 sz="1400"/>
          </a:p>
        </p:txBody>
      </p:sp>
      <p:sp>
        <p:nvSpPr>
          <p:cNvPr id="3102" name="WordArt 92"/>
          <p:cNvSpPr>
            <a:spLocks noChangeArrowheads="1" noChangeShapeType="1" noTextEdit="1"/>
          </p:cNvSpPr>
          <p:nvPr/>
        </p:nvSpPr>
        <p:spPr bwMode="auto">
          <a:xfrm>
            <a:off x="4572000" y="260350"/>
            <a:ext cx="3600450" cy="78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it-IT" sz="3600" kern="10" dirty="0">
                <a:ln w="9525">
                  <a:noFill/>
                  <a:round/>
                  <a:headEnd/>
                  <a:tailEnd/>
                </a:ln>
                <a:solidFill>
                  <a:srgbClr val="339933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La Scuola</a:t>
            </a:r>
          </a:p>
        </p:txBody>
      </p:sp>
      <p:sp>
        <p:nvSpPr>
          <p:cNvPr id="3103" name="Rectangle 9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142" name="AutoShape 94"/>
          <p:cNvSpPr>
            <a:spLocks noChangeArrowheads="1"/>
          </p:cNvSpPr>
          <p:nvPr/>
        </p:nvSpPr>
        <p:spPr bwMode="auto">
          <a:xfrm>
            <a:off x="3348038" y="3716338"/>
            <a:ext cx="2303462" cy="576262"/>
          </a:xfrm>
          <a:prstGeom prst="roundRect">
            <a:avLst>
              <a:gd name="adj" fmla="val 50000"/>
            </a:avLst>
          </a:prstGeom>
          <a:solidFill>
            <a:srgbClr val="33CC33"/>
          </a:solidFill>
          <a:ln w="9525">
            <a:round/>
            <a:headEnd/>
            <a:tailEnd/>
          </a:ln>
          <a:scene3d>
            <a:camera prst="legacyPerspectiveFront">
              <a:rot lat="20099994" lon="20099994" rev="0"/>
            </a:camera>
            <a:lightRig rig="legacyFlat2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it-IT" sz="2800">
              <a:solidFill>
                <a:srgbClr val="FFFF00"/>
              </a:solidFill>
            </a:endParaRP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 rot="690517">
            <a:off x="3706813" y="3783013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b="1" i="1">
                <a:solidFill>
                  <a:srgbClr val="FFFF00"/>
                </a:solidFill>
              </a:rPr>
              <a:t>* ROGETTA</a:t>
            </a:r>
          </a:p>
        </p:txBody>
      </p:sp>
      <p:sp>
        <p:nvSpPr>
          <p:cNvPr id="7" name="Line 61"/>
          <p:cNvSpPr>
            <a:spLocks noChangeShapeType="1"/>
          </p:cNvSpPr>
          <p:nvPr/>
        </p:nvSpPr>
        <p:spPr bwMode="auto">
          <a:xfrm>
            <a:off x="4500563" y="4627563"/>
            <a:ext cx="0" cy="45720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07" name="AutoShape 9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03350" y="6092825"/>
            <a:ext cx="1800225" cy="287338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AutoShape 9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221163"/>
            <a:ext cx="1657350" cy="8636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AutoShape 9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51500" y="6021388"/>
            <a:ext cx="2736850" cy="431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10" name="AutoShape 10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4763" y="5300663"/>
            <a:ext cx="1512887" cy="576262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11" name="AutoShape 10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867400" y="2420938"/>
            <a:ext cx="1944688" cy="8636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AutoShape 102">
            <a:hlinkClick r:id="rId13" action="ppaction://hlinkpres?slideindex=1&amp;slidetitle=Diapositiva 1" highlightClick="1"/>
          </p:cNvPr>
          <p:cNvSpPr>
            <a:spLocks noChangeArrowheads="1"/>
          </p:cNvSpPr>
          <p:nvPr/>
        </p:nvSpPr>
        <p:spPr bwMode="auto">
          <a:xfrm rot="826513">
            <a:off x="3635375" y="3716338"/>
            <a:ext cx="1439863" cy="64928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0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3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30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3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30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3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3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3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30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3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4" grpId="0"/>
      <p:bldP spid="2062" grpId="0" animBg="1"/>
      <p:bldP spid="2064" grpId="0" animBg="1"/>
      <p:bldP spid="2065" grpId="0" animBg="1"/>
      <p:bldP spid="6" grpId="0" animBg="1"/>
      <p:bldP spid="2085" grpId="0" animBg="1"/>
      <p:bldP spid="2112" grpId="0"/>
      <p:bldP spid="2101" grpId="0" animBg="1"/>
      <p:bldP spid="2108" grpId="0" animBg="1"/>
      <p:bldP spid="2109" grpId="0" animBg="1"/>
      <p:bldP spid="2110" grpId="0" animBg="1"/>
      <p:bldP spid="2123" grpId="0" animBg="1"/>
      <p:bldP spid="2098" grpId="0" animBg="1"/>
      <p:bldP spid="2129" grpId="0" animBg="1"/>
      <p:bldP spid="2130" grpId="0" animBg="1"/>
      <p:bldP spid="2099" grpId="0" animBg="1"/>
      <p:bldP spid="2139" grpId="0" animBg="1"/>
      <p:bldP spid="2142" grpId="0" animBg="1"/>
      <p:bldP spid="2143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55904" y="2442595"/>
            <a:ext cx="2082726" cy="47842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CDCDC"/>
              </a:gs>
              <a:gs pos="50000">
                <a:srgbClr val="FFFFFF"/>
              </a:gs>
              <a:gs pos="100000">
                <a:srgbClr val="DCDCDC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defRPr/>
            </a:pPr>
            <a:r>
              <a:rPr lang="it-IT" sz="1200"/>
              <a:t>        </a:t>
            </a:r>
            <a:r>
              <a:rPr lang="it-IT" b="1"/>
              <a:t>A b i l i t à</a:t>
            </a:r>
            <a:endParaRPr lang="it-IT" sz="2800" b="1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3806091" y="2248815"/>
            <a:ext cx="1480792" cy="716350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it-IT" b="1"/>
              <a:t>Azione di</a:t>
            </a:r>
          </a:p>
          <a:p>
            <a:pPr algn="ctr">
              <a:defRPr/>
            </a:pPr>
            <a:r>
              <a:rPr lang="it-IT" b="1"/>
              <a:t>controllo</a:t>
            </a:r>
            <a:endParaRPr lang="it-IT" sz="2800"/>
          </a:p>
        </p:txBody>
      </p:sp>
      <p:pic>
        <p:nvPicPr>
          <p:cNvPr id="2086" name="Text Box 38">
            <a:hlinkClick r:id="rId2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4581525"/>
            <a:ext cx="273526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Text Box 29"/>
          <p:cNvGrpSpPr>
            <a:grpSpLocks/>
          </p:cNvGrpSpPr>
          <p:nvPr/>
        </p:nvGrpSpPr>
        <p:grpSpPr bwMode="auto">
          <a:xfrm>
            <a:off x="1735138" y="5949950"/>
            <a:ext cx="5645150" cy="679450"/>
            <a:chOff x="737" y="5245"/>
            <a:chExt cx="3038" cy="338"/>
          </a:xfrm>
        </p:grpSpPr>
        <p:pic>
          <p:nvPicPr>
            <p:cNvPr id="4134" name="Text Box 29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7" y="5245"/>
              <a:ext cx="3038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5" name="Text Box 34">
              <a:hlinkClick r:id="rId5"/>
            </p:cNvPr>
            <p:cNvSpPr txBox="1">
              <a:spLocks noChangeArrowheads="1"/>
            </p:cNvSpPr>
            <p:nvPr/>
          </p:nvSpPr>
          <p:spPr bwMode="auto">
            <a:xfrm>
              <a:off x="816" y="5319"/>
              <a:ext cx="288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2000" b="1"/>
                <a:t>V  A   L   U   T   A   Z   I   O   N   E</a:t>
              </a:r>
              <a:endParaRPr lang="it-IT" sz="3200"/>
            </a:p>
          </p:txBody>
        </p:sp>
      </p:grp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714949" y="454728"/>
            <a:ext cx="1715690" cy="684544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it-IT" sz="1600" b="1"/>
              <a:t>AZIONE</a:t>
            </a:r>
          </a:p>
          <a:p>
            <a:pPr algn="ctr">
              <a:defRPr/>
            </a:pPr>
            <a:r>
              <a:rPr lang="it-IT" sz="1600" b="1"/>
              <a:t>DIDATTICA</a:t>
            </a:r>
            <a:endParaRPr lang="it-IT" sz="2800"/>
          </a:p>
        </p:txBody>
      </p:sp>
      <p:sp>
        <p:nvSpPr>
          <p:cNvPr id="3117" name="AutoShape 45"/>
          <p:cNvSpPr>
            <a:spLocks noChangeArrowheads="1"/>
          </p:cNvSpPr>
          <p:nvPr/>
        </p:nvSpPr>
        <p:spPr bwMode="auto">
          <a:xfrm>
            <a:off x="4413250" y="1268413"/>
            <a:ext cx="287338" cy="865187"/>
          </a:xfrm>
          <a:prstGeom prst="downArrow">
            <a:avLst>
              <a:gd name="adj1" fmla="val 19333"/>
              <a:gd name="adj2" fmla="val 75137"/>
            </a:avLst>
          </a:prstGeom>
          <a:gradFill rotWithShape="1">
            <a:gsLst>
              <a:gs pos="0">
                <a:srgbClr val="00CC00"/>
              </a:gs>
              <a:gs pos="50000">
                <a:srgbClr val="005E00"/>
              </a:gs>
              <a:gs pos="100000">
                <a:srgbClr val="00CC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>
            <a:off x="4413250" y="3068638"/>
            <a:ext cx="287338" cy="865187"/>
          </a:xfrm>
          <a:prstGeom prst="downArrow">
            <a:avLst>
              <a:gd name="adj1" fmla="val 19333"/>
              <a:gd name="adj2" fmla="val 75137"/>
            </a:avLst>
          </a:prstGeom>
          <a:gradFill rotWithShape="1">
            <a:gsLst>
              <a:gs pos="0">
                <a:srgbClr val="00CC00"/>
              </a:gs>
              <a:gs pos="50000">
                <a:srgbClr val="005E00"/>
              </a:gs>
              <a:gs pos="100000">
                <a:srgbClr val="00CC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6737666" y="2442595"/>
            <a:ext cx="2082726" cy="47842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CDCDC"/>
              </a:gs>
              <a:gs pos="50000">
                <a:srgbClr val="FFFFFF"/>
              </a:gs>
              <a:gs pos="100000">
                <a:srgbClr val="DCDCDC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>
              <a:defRPr/>
            </a:pPr>
            <a:r>
              <a:rPr lang="it-IT" b="1"/>
              <a:t>Conoscenze</a:t>
            </a:r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 flipH="1">
            <a:off x="2484438" y="2636838"/>
            <a:ext cx="1223962" cy="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>
            <a:off x="5364163" y="2636838"/>
            <a:ext cx="1152525" cy="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auto">
          <a:xfrm flipH="1" flipV="1">
            <a:off x="2771775" y="4076700"/>
            <a:ext cx="1439863" cy="504825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 flipV="1">
            <a:off x="5003800" y="4076700"/>
            <a:ext cx="1223963" cy="504825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>
            <a:off x="7308850" y="4149725"/>
            <a:ext cx="71438" cy="865188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grpSp>
        <p:nvGrpSpPr>
          <p:cNvPr id="4" name="Text Box 27"/>
          <p:cNvGrpSpPr>
            <a:grpSpLocks/>
          </p:cNvGrpSpPr>
          <p:nvPr/>
        </p:nvGrpSpPr>
        <p:grpSpPr bwMode="auto">
          <a:xfrm>
            <a:off x="3560763" y="3860800"/>
            <a:ext cx="2022475" cy="1152525"/>
            <a:chOff x="1743" y="4063"/>
            <a:chExt cx="734" cy="445"/>
          </a:xfrm>
        </p:grpSpPr>
        <p:pic>
          <p:nvPicPr>
            <p:cNvPr id="4132" name="Text Box 27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743" y="4063"/>
              <a:ext cx="734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3" name="Text Box 15">
              <a:hlinkClick r:id="rId7"/>
            </p:cNvPr>
            <p:cNvSpPr txBox="1">
              <a:spLocks noChangeArrowheads="1"/>
            </p:cNvSpPr>
            <p:nvPr/>
          </p:nvSpPr>
          <p:spPr bwMode="auto">
            <a:xfrm>
              <a:off x="1824" y="4137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2000" b="1"/>
                <a:t>Prove di</a:t>
              </a:r>
            </a:p>
            <a:p>
              <a:pPr algn="ctr"/>
              <a:r>
                <a:rPr lang="it-IT" sz="2000" b="1"/>
                <a:t>Verifica</a:t>
              </a:r>
              <a:endParaRPr lang="it-IT" sz="3200"/>
            </a:p>
          </p:txBody>
        </p:sp>
      </p:grpSp>
      <p:pic>
        <p:nvPicPr>
          <p:cNvPr id="2080" name="Text Box 32">
            <a:hlinkClick r:id="rId8"/>
          </p:cNvPr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5600" y="4725988"/>
            <a:ext cx="31686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31" name="AutoShape 59"/>
          <p:cNvSpPr>
            <a:spLocks noChangeArrowheads="1"/>
          </p:cNvSpPr>
          <p:nvPr/>
        </p:nvSpPr>
        <p:spPr bwMode="auto">
          <a:xfrm rot="5400000">
            <a:off x="1044575" y="5805488"/>
            <a:ext cx="719138" cy="576262"/>
          </a:xfrm>
          <a:custGeom>
            <a:avLst/>
            <a:gdLst>
              <a:gd name="T0" fmla="*/ 626153496 w 21600"/>
              <a:gd name="T1" fmla="*/ 0 h 21600"/>
              <a:gd name="T2" fmla="*/ 455139213 w 21600"/>
              <a:gd name="T3" fmla="*/ 175779962 h 21600"/>
              <a:gd name="T4" fmla="*/ 0 w 21600"/>
              <a:gd name="T5" fmla="*/ 375504242 h 21600"/>
              <a:gd name="T6" fmla="*/ 341990613 w 21600"/>
              <a:gd name="T7" fmla="*/ 410159132 h 21600"/>
              <a:gd name="T8" fmla="*/ 683945003 w 21600"/>
              <a:gd name="T9" fmla="*/ 307505137 h 21600"/>
              <a:gd name="T10" fmla="*/ 797129826 w 21600"/>
              <a:gd name="T11" fmla="*/ 175779962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7949 h 21600"/>
              <a:gd name="T20" fmla="*/ 18533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967" y="0"/>
                </a:moveTo>
                <a:lnTo>
                  <a:pt x="12333" y="9257"/>
                </a:lnTo>
                <a:lnTo>
                  <a:pt x="15400" y="9257"/>
                </a:lnTo>
                <a:lnTo>
                  <a:pt x="15400" y="17949"/>
                </a:lnTo>
                <a:lnTo>
                  <a:pt x="0" y="17949"/>
                </a:lnTo>
                <a:lnTo>
                  <a:pt x="0" y="21600"/>
                </a:lnTo>
                <a:lnTo>
                  <a:pt x="18533" y="21600"/>
                </a:lnTo>
                <a:lnTo>
                  <a:pt x="18533" y="9257"/>
                </a:lnTo>
                <a:lnTo>
                  <a:pt x="21600" y="9257"/>
                </a:lnTo>
                <a:close/>
              </a:path>
            </a:pathLst>
          </a:custGeom>
          <a:gradFill rotWithShape="1">
            <a:gsLst>
              <a:gs pos="0">
                <a:srgbClr val="184718"/>
              </a:gs>
              <a:gs pos="50000">
                <a:srgbClr val="339933"/>
              </a:gs>
              <a:gs pos="100000">
                <a:srgbClr val="184718"/>
              </a:gs>
            </a:gsLst>
            <a:lin ang="2700000" scaled="1"/>
          </a:gradFill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5" name="Text Box 31"/>
          <p:cNvGrpSpPr>
            <a:grpSpLocks/>
          </p:cNvGrpSpPr>
          <p:nvPr/>
        </p:nvGrpSpPr>
        <p:grpSpPr bwMode="auto">
          <a:xfrm>
            <a:off x="6227763" y="3506788"/>
            <a:ext cx="1871662" cy="1217612"/>
            <a:chOff x="806" y="4063"/>
            <a:chExt cx="734" cy="445"/>
          </a:xfrm>
        </p:grpSpPr>
        <p:pic>
          <p:nvPicPr>
            <p:cNvPr id="4130" name="Text Box 31"/>
            <p:cNvPicPr>
              <a:picLocks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806" y="4063"/>
              <a:ext cx="734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1" name="Text Box 22"/>
            <p:cNvSpPr txBox="1">
              <a:spLocks noChangeArrowheads="1"/>
            </p:cNvSpPr>
            <p:nvPr/>
          </p:nvSpPr>
          <p:spPr bwMode="auto">
            <a:xfrm>
              <a:off x="888" y="4137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b="1"/>
                <a:t>Prove Oggettive</a:t>
              </a:r>
              <a:endParaRPr lang="it-IT" sz="2800" b="1"/>
            </a:p>
          </p:txBody>
        </p:sp>
      </p:grpSp>
      <p:sp>
        <p:nvSpPr>
          <p:cNvPr id="3130" name="Line 58"/>
          <p:cNvSpPr>
            <a:spLocks noChangeShapeType="1"/>
          </p:cNvSpPr>
          <p:nvPr/>
        </p:nvSpPr>
        <p:spPr bwMode="auto">
          <a:xfrm flipH="1" flipV="1">
            <a:off x="2916238" y="5300663"/>
            <a:ext cx="3313112" cy="215900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>
            <a:off x="1692275" y="4219575"/>
            <a:ext cx="71438" cy="865188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grpSp>
        <p:nvGrpSpPr>
          <p:cNvPr id="6" name="Text Box 30"/>
          <p:cNvGrpSpPr>
            <a:grpSpLocks/>
          </p:cNvGrpSpPr>
          <p:nvPr/>
        </p:nvGrpSpPr>
        <p:grpSpPr bwMode="auto">
          <a:xfrm>
            <a:off x="390525" y="3578225"/>
            <a:ext cx="2452688" cy="1065213"/>
            <a:chOff x="2638" y="4063"/>
            <a:chExt cx="949" cy="445"/>
          </a:xfrm>
        </p:grpSpPr>
        <p:pic>
          <p:nvPicPr>
            <p:cNvPr id="4128" name="Text Box 30"/>
            <p:cNvPicPr>
              <a:picLocks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638" y="4063"/>
              <a:ext cx="949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29" name="Text Box 19"/>
            <p:cNvSpPr txBox="1">
              <a:spLocks noChangeArrowheads="1"/>
            </p:cNvSpPr>
            <p:nvPr/>
          </p:nvSpPr>
          <p:spPr bwMode="auto">
            <a:xfrm>
              <a:off x="2718" y="4094"/>
              <a:ext cx="7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b="1"/>
                <a:t>Prove          (varie tipologie)</a:t>
              </a:r>
              <a:endParaRPr lang="it-IT" sz="2800" b="1"/>
            </a:p>
          </p:txBody>
        </p:sp>
      </p:grpSp>
      <p:sp>
        <p:nvSpPr>
          <p:cNvPr id="3133" name="AutoShape 61">
            <a:hlinkClick r:id="rId12" action="ppaction://hlinkpres?slideindex=1&amp;slidetitle=Diapositiva 1" highlightClick="1"/>
          </p:cNvPr>
          <p:cNvSpPr>
            <a:spLocks noChangeArrowheads="1"/>
          </p:cNvSpPr>
          <p:nvPr/>
        </p:nvSpPr>
        <p:spPr bwMode="auto">
          <a:xfrm>
            <a:off x="4419600" y="4941888"/>
            <a:ext cx="287338" cy="287337"/>
          </a:xfrm>
          <a:prstGeom prst="actionButtonDocument">
            <a:avLst/>
          </a:prstGeom>
          <a:solidFill>
            <a:schemeClr val="bg1"/>
          </a:solidFill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9" dur="1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7" grpId="0" animBg="1"/>
      <p:bldP spid="3119" grpId="0" animBg="1"/>
      <p:bldP spid="3125" grpId="0" animBg="1"/>
      <p:bldP spid="3126" grpId="0" animBg="1"/>
      <p:bldP spid="3127" grpId="0" animBg="1"/>
      <p:bldP spid="3128" grpId="0" animBg="1"/>
      <p:bldP spid="3129" grpId="0" animBg="1"/>
      <p:bldP spid="3131" grpId="0" animBg="1"/>
      <p:bldP spid="3130" grpId="0" animBg="1"/>
      <p:bldP spid="3132" grpId="0" animBg="1"/>
      <p:bldP spid="31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99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3806091" y="2248815"/>
            <a:ext cx="1480792" cy="716350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it-IT" b="1"/>
              <a:t>Azione di</a:t>
            </a:r>
          </a:p>
          <a:p>
            <a:pPr algn="ctr">
              <a:defRPr/>
            </a:pPr>
            <a:r>
              <a:rPr lang="it-IT" b="1"/>
              <a:t>controllo</a:t>
            </a:r>
            <a:endParaRPr lang="it-IT" sz="280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714949" y="454728"/>
            <a:ext cx="1715690" cy="684544"/>
          </a:xfrm>
          <a:prstGeom prst="rect">
            <a:avLst/>
          </a:prstGeom>
          <a:solidFill>
            <a:srgbClr val="99FF99"/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it-IT" sz="1600" b="1"/>
              <a:t>AZIONE</a:t>
            </a:r>
          </a:p>
          <a:p>
            <a:pPr algn="ctr">
              <a:defRPr/>
            </a:pPr>
            <a:r>
              <a:rPr lang="it-IT" sz="1600" b="1"/>
              <a:t>DIDATTICA</a:t>
            </a:r>
            <a:endParaRPr lang="it-IT" sz="2800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4413250" y="1268413"/>
            <a:ext cx="287338" cy="865187"/>
          </a:xfrm>
          <a:prstGeom prst="downArrow">
            <a:avLst>
              <a:gd name="adj1" fmla="val 19333"/>
              <a:gd name="adj2" fmla="val 75137"/>
            </a:avLst>
          </a:prstGeom>
          <a:gradFill rotWithShape="1">
            <a:gsLst>
              <a:gs pos="0">
                <a:srgbClr val="00CC00"/>
              </a:gs>
              <a:gs pos="50000">
                <a:srgbClr val="005E00"/>
              </a:gs>
              <a:gs pos="100000">
                <a:srgbClr val="00CC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4413250" y="3068638"/>
            <a:ext cx="287338" cy="865187"/>
          </a:xfrm>
          <a:prstGeom prst="downArrow">
            <a:avLst>
              <a:gd name="adj1" fmla="val 19333"/>
              <a:gd name="adj2" fmla="val 75137"/>
            </a:avLst>
          </a:prstGeom>
          <a:gradFill rotWithShape="1">
            <a:gsLst>
              <a:gs pos="0">
                <a:srgbClr val="00CC00"/>
              </a:gs>
              <a:gs pos="50000">
                <a:srgbClr val="005E00"/>
              </a:gs>
              <a:gs pos="100000">
                <a:srgbClr val="00CC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4413250" y="5072063"/>
            <a:ext cx="301625" cy="652462"/>
          </a:xfrm>
          <a:prstGeom prst="downArrow">
            <a:avLst>
              <a:gd name="adj1" fmla="val 19333"/>
              <a:gd name="adj2" fmla="val 75140"/>
            </a:avLst>
          </a:prstGeom>
          <a:gradFill rotWithShape="1">
            <a:gsLst>
              <a:gs pos="0">
                <a:srgbClr val="00CC00"/>
              </a:gs>
              <a:gs pos="50000">
                <a:srgbClr val="005E00"/>
              </a:gs>
              <a:gs pos="100000">
                <a:srgbClr val="00CC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7" name="Text Box 30"/>
          <p:cNvGrpSpPr>
            <a:grpSpLocks/>
          </p:cNvGrpSpPr>
          <p:nvPr/>
        </p:nvGrpSpPr>
        <p:grpSpPr bwMode="auto">
          <a:xfrm>
            <a:off x="5091113" y="3573463"/>
            <a:ext cx="2452687" cy="1065212"/>
            <a:chOff x="2638" y="4063"/>
            <a:chExt cx="949" cy="445"/>
          </a:xfrm>
        </p:grpSpPr>
        <p:pic>
          <p:nvPicPr>
            <p:cNvPr id="2" name="Text Box 30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38" y="4063"/>
              <a:ext cx="949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Text Box 24">
              <a:hlinkClick r:id="rId3"/>
            </p:cNvPr>
            <p:cNvSpPr txBox="1">
              <a:spLocks noChangeArrowheads="1"/>
            </p:cNvSpPr>
            <p:nvPr/>
          </p:nvSpPr>
          <p:spPr bwMode="auto">
            <a:xfrm>
              <a:off x="2718" y="4114"/>
              <a:ext cx="7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b="1"/>
                <a:t>Prove </a:t>
              </a:r>
            </a:p>
            <a:p>
              <a:pPr algn="ctr"/>
              <a:r>
                <a:rPr lang="it-IT" b="1"/>
                <a:t>(varie tipologie)</a:t>
              </a:r>
              <a:endParaRPr lang="it-IT" sz="2800" b="1"/>
            </a:p>
          </p:txBody>
        </p:sp>
      </p:grpSp>
      <p:pic>
        <p:nvPicPr>
          <p:cNvPr id="5133" name="Text Box 3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7825" y="4406900"/>
            <a:ext cx="2562225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4" name="Text Box 26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933575" y="4699000"/>
            <a:ext cx="20113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b="1"/>
              <a:t>Prove Oggettive</a:t>
            </a:r>
            <a:endParaRPr lang="it-IT" sz="2800" b="1"/>
          </a:p>
        </p:txBody>
      </p:sp>
      <p:grpSp>
        <p:nvGrpSpPr>
          <p:cNvPr id="8" name="Text Box 27"/>
          <p:cNvGrpSpPr>
            <a:grpSpLocks/>
          </p:cNvGrpSpPr>
          <p:nvPr/>
        </p:nvGrpSpPr>
        <p:grpSpPr bwMode="auto">
          <a:xfrm>
            <a:off x="3560763" y="3860800"/>
            <a:ext cx="2022475" cy="1152525"/>
            <a:chOff x="1743" y="4063"/>
            <a:chExt cx="734" cy="445"/>
          </a:xfrm>
        </p:grpSpPr>
        <p:pic>
          <p:nvPicPr>
            <p:cNvPr id="5164" name="Text Box 27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743" y="4063"/>
              <a:ext cx="734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Text Box 32">
              <a:hlinkClick r:id="rId3"/>
            </p:cNvPr>
            <p:cNvSpPr txBox="1">
              <a:spLocks noChangeArrowheads="1"/>
            </p:cNvSpPr>
            <p:nvPr/>
          </p:nvSpPr>
          <p:spPr bwMode="auto">
            <a:xfrm>
              <a:off x="1824" y="4137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2000" b="1"/>
                <a:t>Prove di</a:t>
              </a:r>
            </a:p>
            <a:p>
              <a:pPr algn="ctr"/>
              <a:r>
                <a:rPr lang="it-IT" sz="2000" b="1"/>
                <a:t>Verifica</a:t>
              </a:r>
              <a:endParaRPr lang="it-IT" sz="3200"/>
            </a:p>
          </p:txBody>
        </p:sp>
      </p:grpSp>
      <p:sp>
        <p:nvSpPr>
          <p:cNvPr id="5157" name="Line 37"/>
          <p:cNvSpPr>
            <a:spLocks noChangeShapeType="1"/>
          </p:cNvSpPr>
          <p:nvPr/>
        </p:nvSpPr>
        <p:spPr bwMode="auto">
          <a:xfrm flipH="1">
            <a:off x="1403350" y="6156325"/>
            <a:ext cx="792163" cy="0"/>
          </a:xfrm>
          <a:prstGeom prst="line">
            <a:avLst/>
          </a:prstGeom>
          <a:noFill/>
          <a:ln w="38100">
            <a:solidFill>
              <a:srgbClr val="339933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 flipV="1">
            <a:off x="1403350" y="4572000"/>
            <a:ext cx="0" cy="1584325"/>
          </a:xfrm>
          <a:prstGeom prst="line">
            <a:avLst/>
          </a:prstGeom>
          <a:noFill/>
          <a:ln w="38100">
            <a:solidFill>
              <a:srgbClr val="339933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159" name="Oval 39"/>
          <p:cNvSpPr>
            <a:spLocks noChangeArrowheads="1"/>
          </p:cNvSpPr>
          <p:nvPr/>
        </p:nvSpPr>
        <p:spPr bwMode="auto">
          <a:xfrm>
            <a:off x="288925" y="2049463"/>
            <a:ext cx="2195513" cy="2297112"/>
          </a:xfrm>
          <a:prstGeom prst="ellipse">
            <a:avLst/>
          </a:prstGeom>
          <a:noFill/>
          <a:ln w="38100" cmpd="dbl">
            <a:solidFill>
              <a:srgbClr val="33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pic>
        <p:nvPicPr>
          <p:cNvPr id="5160" name="Picture 40" descr="BNDMOTO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58850" y="2857500"/>
            <a:ext cx="895350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61" name="Line 41"/>
          <p:cNvSpPr>
            <a:spLocks noChangeShapeType="1"/>
          </p:cNvSpPr>
          <p:nvPr/>
        </p:nvSpPr>
        <p:spPr bwMode="auto">
          <a:xfrm flipV="1">
            <a:off x="7740650" y="5724525"/>
            <a:ext cx="71438" cy="431800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 flipH="1">
            <a:off x="6948488" y="6143625"/>
            <a:ext cx="792162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5163" name="Picture 43" descr="monito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59700" y="2146300"/>
            <a:ext cx="588963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5" name="Picture 45" descr="chiave ingles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-3356531">
            <a:off x="6738144" y="188119"/>
            <a:ext cx="5413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66" name="Oval 46"/>
          <p:cNvSpPr>
            <a:spLocks noChangeArrowheads="1"/>
          </p:cNvSpPr>
          <p:nvPr/>
        </p:nvSpPr>
        <p:spPr bwMode="auto">
          <a:xfrm>
            <a:off x="6467475" y="200025"/>
            <a:ext cx="1019175" cy="966788"/>
          </a:xfrm>
          <a:prstGeom prst="ellips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67" name="Oval 47"/>
          <p:cNvSpPr>
            <a:spLocks noChangeArrowheads="1"/>
          </p:cNvSpPr>
          <p:nvPr/>
        </p:nvSpPr>
        <p:spPr bwMode="auto">
          <a:xfrm>
            <a:off x="7540625" y="2070100"/>
            <a:ext cx="1019175" cy="1039813"/>
          </a:xfrm>
          <a:prstGeom prst="ellips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68" name="Line 48"/>
          <p:cNvSpPr>
            <a:spLocks noChangeShapeType="1"/>
          </p:cNvSpPr>
          <p:nvPr/>
        </p:nvSpPr>
        <p:spPr bwMode="auto">
          <a:xfrm flipH="1" flipV="1">
            <a:off x="7451725" y="1196975"/>
            <a:ext cx="433388" cy="719138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169" name="Line 49"/>
          <p:cNvSpPr>
            <a:spLocks noChangeShapeType="1"/>
          </p:cNvSpPr>
          <p:nvPr/>
        </p:nvSpPr>
        <p:spPr bwMode="auto">
          <a:xfrm flipH="1">
            <a:off x="5508625" y="785813"/>
            <a:ext cx="792163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pic>
        <p:nvPicPr>
          <p:cNvPr id="5170" name="Picture 50" descr="chiave ingles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-3345009">
            <a:off x="7624762" y="4603751"/>
            <a:ext cx="568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1" name="Oval 51"/>
          <p:cNvSpPr>
            <a:spLocks noChangeArrowheads="1"/>
          </p:cNvSpPr>
          <p:nvPr/>
        </p:nvSpPr>
        <p:spPr bwMode="auto">
          <a:xfrm>
            <a:off x="7369175" y="4581525"/>
            <a:ext cx="1019175" cy="1012825"/>
          </a:xfrm>
          <a:prstGeom prst="ellips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flipV="1">
            <a:off x="7956550" y="3357563"/>
            <a:ext cx="71438" cy="1079500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173" name="WordArt 53"/>
          <p:cNvSpPr>
            <a:spLocks noChangeArrowheads="1" noChangeShapeType="1" noTextEdit="1"/>
          </p:cNvSpPr>
          <p:nvPr/>
        </p:nvSpPr>
        <p:spPr bwMode="auto">
          <a:xfrm rot="-230578">
            <a:off x="447675" y="2784475"/>
            <a:ext cx="1944688" cy="1466850"/>
          </a:xfrm>
          <a:prstGeom prst="rect">
            <a:avLst/>
          </a:prstGeom>
        </p:spPr>
        <p:txBody>
          <a:bodyPr wrap="none" fromWordArt="1">
            <a:prstTxWarp prst="textArchDownPour">
              <a:avLst>
                <a:gd name="adj1" fmla="val 20955736"/>
                <a:gd name="adj2" fmla="val 41898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competenze</a:t>
            </a:r>
          </a:p>
        </p:txBody>
      </p:sp>
      <p:sp>
        <p:nvSpPr>
          <p:cNvPr id="5174" name="WordArt 54"/>
          <p:cNvSpPr>
            <a:spLocks noChangeArrowheads="1" noChangeShapeType="1" noTextEdit="1"/>
          </p:cNvSpPr>
          <p:nvPr/>
        </p:nvSpPr>
        <p:spPr bwMode="auto">
          <a:xfrm rot="-219381">
            <a:off x="447675" y="2136775"/>
            <a:ext cx="1944688" cy="1595438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251932"/>
                <a:gd name="adj2" fmla="val 49454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Metacognizione</a:t>
            </a:r>
          </a:p>
        </p:txBody>
      </p:sp>
      <p:grpSp>
        <p:nvGrpSpPr>
          <p:cNvPr id="9" name="Text Box 29"/>
          <p:cNvGrpSpPr>
            <a:grpSpLocks/>
          </p:cNvGrpSpPr>
          <p:nvPr/>
        </p:nvGrpSpPr>
        <p:grpSpPr bwMode="auto">
          <a:xfrm>
            <a:off x="1735138" y="5797550"/>
            <a:ext cx="5645150" cy="679450"/>
            <a:chOff x="737" y="5245"/>
            <a:chExt cx="3038" cy="338"/>
          </a:xfrm>
        </p:grpSpPr>
        <p:pic>
          <p:nvPicPr>
            <p:cNvPr id="5" name="Text Box 29"/>
            <p:cNvPicPr>
              <a:picLocks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37" y="5245"/>
              <a:ext cx="3038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21">
              <a:hlinkClick r:id="rId11"/>
            </p:cNvPr>
            <p:cNvSpPr txBox="1">
              <a:spLocks noChangeArrowheads="1"/>
            </p:cNvSpPr>
            <p:nvPr/>
          </p:nvSpPr>
          <p:spPr bwMode="auto">
            <a:xfrm>
              <a:off x="816" y="5319"/>
              <a:ext cx="288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2000" b="1"/>
                <a:t>V  A   L   U   T   A   Z   I   O   N   E</a:t>
              </a:r>
              <a:endParaRPr lang="it-IT" sz="3200"/>
            </a:p>
          </p:txBody>
        </p:sp>
      </p:grpSp>
      <p:sp>
        <p:nvSpPr>
          <p:cNvPr id="5177" name="Oval 57"/>
          <p:cNvSpPr>
            <a:spLocks noChangeArrowheads="1"/>
          </p:cNvSpPr>
          <p:nvPr/>
        </p:nvSpPr>
        <p:spPr bwMode="auto">
          <a:xfrm>
            <a:off x="6867525" y="5965825"/>
            <a:ext cx="288925" cy="288925"/>
          </a:xfrm>
          <a:prstGeom prst="ellipse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b="1" i="1">
                <a:solidFill>
                  <a:schemeClr val="bg1"/>
                </a:solidFill>
              </a:rPr>
              <a:t>No</a:t>
            </a:r>
          </a:p>
        </p:txBody>
      </p:sp>
      <p:sp>
        <p:nvSpPr>
          <p:cNvPr id="5178" name="Oval 58"/>
          <p:cNvSpPr>
            <a:spLocks noChangeArrowheads="1"/>
          </p:cNvSpPr>
          <p:nvPr/>
        </p:nvSpPr>
        <p:spPr bwMode="auto">
          <a:xfrm>
            <a:off x="1962150" y="5978525"/>
            <a:ext cx="288925" cy="288925"/>
          </a:xfrm>
          <a:prstGeom prst="ellipse">
            <a:avLst/>
          </a:prstGeom>
          <a:gradFill rotWithShape="1">
            <a:gsLst>
              <a:gs pos="0">
                <a:srgbClr val="339933"/>
              </a:gs>
              <a:gs pos="100000">
                <a:srgbClr val="18471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99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b="1" i="1">
                <a:solidFill>
                  <a:schemeClr val="bg1"/>
                </a:solidFill>
              </a:rPr>
              <a:t>Si</a:t>
            </a:r>
          </a:p>
        </p:txBody>
      </p:sp>
      <p:sp>
        <p:nvSpPr>
          <p:cNvPr id="5179" name="WordArt 59"/>
          <p:cNvSpPr>
            <a:spLocks noChangeArrowheads="1" noChangeShapeType="1" noTextEdit="1"/>
          </p:cNvSpPr>
          <p:nvPr/>
        </p:nvSpPr>
        <p:spPr bwMode="auto">
          <a:xfrm>
            <a:off x="7451725" y="4645025"/>
            <a:ext cx="865188" cy="774700"/>
          </a:xfrm>
          <a:prstGeom prst="rect">
            <a:avLst/>
          </a:prstGeom>
        </p:spPr>
        <p:txBody>
          <a:bodyPr wrap="none" fromWordArt="1">
            <a:prstTxWarp prst="textArchDownPour">
              <a:avLst>
                <a:gd name="adj1" fmla="val 0"/>
                <a:gd name="adj2" fmla="val 44222"/>
              </a:avLst>
            </a:prstTxWarp>
          </a:bodyPr>
          <a:lstStyle/>
          <a:p>
            <a:pPr algn="ctr"/>
            <a:r>
              <a:rPr lang="it-IT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compensazione</a:t>
            </a:r>
          </a:p>
        </p:txBody>
      </p:sp>
      <p:sp>
        <p:nvSpPr>
          <p:cNvPr id="5180" name="WordArt 60"/>
          <p:cNvSpPr>
            <a:spLocks noChangeArrowheads="1" noChangeShapeType="1" noTextEdit="1"/>
          </p:cNvSpPr>
          <p:nvPr/>
        </p:nvSpPr>
        <p:spPr bwMode="auto">
          <a:xfrm>
            <a:off x="6554788" y="396875"/>
            <a:ext cx="865187" cy="746125"/>
          </a:xfrm>
          <a:prstGeom prst="rect">
            <a:avLst/>
          </a:prstGeom>
        </p:spPr>
        <p:txBody>
          <a:bodyPr wrap="none" fromWordArt="1">
            <a:prstTxWarp prst="textArchDownPour">
              <a:avLst>
                <a:gd name="adj1" fmla="val 0"/>
                <a:gd name="adj2" fmla="val 44222"/>
              </a:avLst>
            </a:prstTxWarp>
          </a:bodyPr>
          <a:lstStyle/>
          <a:p>
            <a:pPr algn="ctr"/>
            <a:r>
              <a:rPr lang="it-IT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compensazione</a:t>
            </a:r>
          </a:p>
        </p:txBody>
      </p:sp>
      <p:sp>
        <p:nvSpPr>
          <p:cNvPr id="5181" name="WordArt 61"/>
          <p:cNvSpPr>
            <a:spLocks noChangeArrowheads="1" noChangeShapeType="1" noTextEdit="1"/>
          </p:cNvSpPr>
          <p:nvPr/>
        </p:nvSpPr>
        <p:spPr bwMode="auto">
          <a:xfrm>
            <a:off x="7596188" y="2276475"/>
            <a:ext cx="865187" cy="795338"/>
          </a:xfrm>
          <a:prstGeom prst="rect">
            <a:avLst/>
          </a:prstGeom>
        </p:spPr>
        <p:txBody>
          <a:bodyPr wrap="none" fromWordArt="1">
            <a:prstTxWarp prst="textArchDownPour">
              <a:avLst>
                <a:gd name="adj1" fmla="val 0"/>
                <a:gd name="adj2" fmla="val 44222"/>
              </a:avLst>
            </a:prstTxWarp>
          </a:bodyPr>
          <a:lstStyle/>
          <a:p>
            <a:pPr algn="ctr"/>
            <a:r>
              <a:rPr lang="it-IT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monitoraggio</a:t>
            </a:r>
          </a:p>
        </p:txBody>
      </p:sp>
      <p:sp>
        <p:nvSpPr>
          <p:cNvPr id="5182" name="Line 62"/>
          <p:cNvSpPr>
            <a:spLocks noChangeShapeType="1"/>
          </p:cNvSpPr>
          <p:nvPr/>
        </p:nvSpPr>
        <p:spPr bwMode="auto">
          <a:xfrm flipV="1">
            <a:off x="1403350" y="1411288"/>
            <a:ext cx="0" cy="504825"/>
          </a:xfrm>
          <a:prstGeom prst="line">
            <a:avLst/>
          </a:prstGeom>
          <a:noFill/>
          <a:ln w="38100">
            <a:solidFill>
              <a:srgbClr val="339933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pic>
        <p:nvPicPr>
          <p:cNvPr id="5183" name="Picture 63" descr="BNDMOTO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260350"/>
            <a:ext cx="1296988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Rettangolo arrotondato 44"/>
          <p:cNvSpPr/>
          <p:nvPr/>
        </p:nvSpPr>
        <p:spPr>
          <a:xfrm>
            <a:off x="428625" y="6286500"/>
            <a:ext cx="8001000" cy="5000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200" b="1" i="1" dirty="0">
                <a:solidFill>
                  <a:srgbClr val="006600"/>
                </a:solidFill>
                <a:hlinkClick r:id="rId12" action="ppaction://hlinkpres?slideindex=1&amp;slidetitle="/>
              </a:rPr>
              <a:t>Dimensione Avalutativa – Dimensione </a:t>
            </a:r>
            <a:r>
              <a:rPr lang="it-IT" sz="1200" b="1" i="1" dirty="0" err="1">
                <a:solidFill>
                  <a:srgbClr val="006600"/>
                </a:solidFill>
                <a:hlinkClick r:id="rId12" action="ppaction://hlinkpres?slideindex=1&amp;slidetitle="/>
              </a:rPr>
              <a:t>Ipervalutativa</a:t>
            </a:r>
            <a:endParaRPr lang="it-IT" sz="1200" b="1" i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6" dur="20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6" dur="1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8" dur="1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1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4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7" grpId="0" animBg="1"/>
      <p:bldP spid="5158" grpId="0" animBg="1"/>
      <p:bldP spid="5159" grpId="0" animBg="1"/>
      <p:bldP spid="5161" grpId="0" animBg="1"/>
      <p:bldP spid="5162" grpId="0" animBg="1"/>
      <p:bldP spid="5166" grpId="0" animBg="1"/>
      <p:bldP spid="5167" grpId="0" animBg="1"/>
      <p:bldP spid="5168" grpId="0" animBg="1"/>
      <p:bldP spid="5169" grpId="0" animBg="1"/>
      <p:bldP spid="5171" grpId="0" animBg="1"/>
      <p:bldP spid="5172" grpId="0" animBg="1"/>
      <p:bldP spid="5173" grpId="0" animBg="1"/>
      <p:bldP spid="5174" grpId="0" animBg="1"/>
      <p:bldP spid="5177" grpId="0" animBg="1"/>
      <p:bldP spid="5178" grpId="0" animBg="1"/>
      <p:bldP spid="5179" grpId="0" animBg="1"/>
      <p:bldP spid="5180" grpId="0" animBg="1"/>
      <p:bldP spid="5181" grpId="0" animBg="1"/>
      <p:bldP spid="5182" grpId="0" animBg="1"/>
      <p:bldP spid="45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111</Words>
  <Application>Microsoft Office PowerPoint</Application>
  <PresentationFormat>Presentazione su schermo (4:3)</PresentationFormat>
  <Paragraphs>50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Diapositiva 4</vt:lpstr>
    </vt:vector>
  </TitlesOfParts>
  <Company>Nome Società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Nome utente</dc:creator>
  <cp:lastModifiedBy>Nome utente</cp:lastModifiedBy>
  <cp:revision>3</cp:revision>
  <dcterms:created xsi:type="dcterms:W3CDTF">2012-02-12T18:46:43Z</dcterms:created>
  <dcterms:modified xsi:type="dcterms:W3CDTF">2012-02-12T19:16:37Z</dcterms:modified>
</cp:coreProperties>
</file>