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89C44"/>
    <a:srgbClr val="339933"/>
    <a:srgbClr val="FF0066"/>
    <a:srgbClr val="FF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EC84-6ED4-4D4E-9899-FA59AA62D0CE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BBDA-EDE4-4F77-9429-49C0681D01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6788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EC84-6ED4-4D4E-9899-FA59AA62D0CE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BBDA-EDE4-4F77-9429-49C0681D01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8390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EC84-6ED4-4D4E-9899-FA59AA62D0CE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BBDA-EDE4-4F77-9429-49C0681D01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9923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EC84-6ED4-4D4E-9899-FA59AA62D0CE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BBDA-EDE4-4F77-9429-49C0681D01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6387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EC84-6ED4-4D4E-9899-FA59AA62D0CE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BBDA-EDE4-4F77-9429-49C0681D01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4000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EC84-6ED4-4D4E-9899-FA59AA62D0CE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BBDA-EDE4-4F77-9429-49C0681D01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4401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EC84-6ED4-4D4E-9899-FA59AA62D0CE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BBDA-EDE4-4F77-9429-49C0681D01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7514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EC84-6ED4-4D4E-9899-FA59AA62D0CE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BBDA-EDE4-4F77-9429-49C0681D01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2279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EC84-6ED4-4D4E-9899-FA59AA62D0CE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BBDA-EDE4-4F77-9429-49C0681D01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1280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EC84-6ED4-4D4E-9899-FA59AA62D0CE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BBDA-EDE4-4F77-9429-49C0681D01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7431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EC84-6ED4-4D4E-9899-FA59AA62D0CE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BBDA-EDE4-4F77-9429-49C0681D01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5661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BEC84-6ED4-4D4E-9899-FA59AA62D0CE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ABBDA-EDE4-4F77-9429-49C0681D01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527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it/url?sa=i&amp;rct=j&amp;q=docente&amp;source=images&amp;cd=&amp;cad=rja&amp;docid=LrCgmUu4r7drJM&amp;tbnid=gmeO2GYe6XWC1M:&amp;ved=0CAUQjRw&amp;url=http://www.provincia.bz.it/intendenza-scolastica/gestione-personale/gestione-docenti.asp&amp;ei=in0zUZCkOozesgaLioCQCw&amp;bvm=bv.43148975,d.Yms&amp;psig=AFQjCNGmQlNlluP3hbW6jFGZ1WZMOevNSw&amp;ust=136241523195788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it/url?sa=i&amp;rct=j&amp;q=epistemologia&amp;source=images&amp;cd=&amp;cad=rja&amp;docid=nQ-ISlit9bW5XM&amp;tbnid=DgvkWUAwSxjgeM:&amp;ved=0CAUQjRw&amp;url=http://www.bergamosera.com/cms/?p=16972&amp;ei=y6szUdScCYGytAa89oCoCA&amp;bvm=bv.43148975,d.Yms&amp;psig=AFQjCNEqihHSTe8QPEHgxzZzbnyJauwvtQ&amp;ust=1362427195111464" TargetMode="External"/><Relationship Id="rId13" Type="http://schemas.microsoft.com/office/2007/relationships/hdphoto" Target="../media/hdphoto1.wdp"/><Relationship Id="rId3" Type="http://schemas.openxmlformats.org/officeDocument/2006/relationships/image" Target="../media/image4.jpeg"/><Relationship Id="rId7" Type="http://schemas.openxmlformats.org/officeDocument/2006/relationships/image" Target="../media/image7.gif"/><Relationship Id="rId2" Type="http://schemas.openxmlformats.org/officeDocument/2006/relationships/hyperlink" Target="http://www.google.it/url?sa=i&amp;rct=j&amp;q=insegnante&amp;source=images&amp;cd=&amp;cad=rja&amp;docid=jZlNGbamj-b4wM&amp;tbnid=2evhadGEXX-1eM:&amp;ved=0CAUQjRw&amp;url=http://it.dreamstime.com/immagine-stock-buon-insegnante-aula-image20516321&amp;ei=CYQzUajbM4HEtQaftYDgBA&amp;bvm=bv.43148975,d.Yms&amp;psig=AFQjCNFne-JBTsFTRCZSj8-_SlEyvqMIOA&amp;ust=1362416467824067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0.png"/><Relationship Id="rId5" Type="http://schemas.openxmlformats.org/officeDocument/2006/relationships/hyperlink" Target="http://www.google.it/url?sa=i&amp;rct=j&amp;q=docente&amp;source=images&amp;cd=&amp;cad=rja&amp;docid=BrqcQ3xzN97QVM&amp;tbnid=aFspDv9PfePC-M:&amp;ved=0CAUQjRw&amp;url=http://www.blogdetrabajo.com/trabajar-como-docente.htm&amp;ei=V30zUcu3BMSUtQbBmIHQAw&amp;bvm=bv.43148975,d.Yms&amp;psig=AFQjCNGmQlNlluP3hbW6jFGZ1WZMOevNSw&amp;ust=1362415231957880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5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google.it/url?sa=i&amp;rct=j&amp;q=insegnante&amp;source=images&amp;cd=&amp;cad=rja&amp;docid=u49Kj1juQQbp6M&amp;tbnid=GirReia3GAL05M:&amp;ved=0CAUQjRw&amp;url=http://www.serenacosta.it/altro/seminario-formativo-a-trento-professione-educatoreinsegnante-spunti-per-lavorare-su-di-se.html/attachment/insegnante-educatore&amp;ei=H4MzUffrKc_EswaI4oD4Aw&amp;bvm=bv.43148975,d.Yms&amp;psig=AFQjCNFne-JBTsFTRCZSj8-_SlEyvqMIOA&amp;ust=136241646782406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google.it/url?sa=i&amp;rct=j&amp;q=insegnante&amp;source=images&amp;cd=&amp;cad=rja&amp;docid=u49Kj1juQQbp6M&amp;tbnid=GirReia3GAL05M:&amp;ved=0CAUQjRw&amp;url=http://www.serenacosta.it/altro/seminario-formativo-a-trento-professione-educatoreinsegnante-spunti-per-lavorare-su-di-se.html/attachment/insegnante-educatore&amp;ei=H4MzUffrKc_EswaI4oD4Aw&amp;bvm=bv.43148975,d.Yms&amp;psig=AFQjCNFne-JBTsFTRCZSj8-_SlEyvqMIOA&amp;ust=136241646782406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36" name="Picture 12" descr="http://www.provincia.bz.it/intendenza-scolastica/images/prof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082" y="882987"/>
            <a:ext cx="2661516" cy="22403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tangolo 6"/>
          <p:cNvSpPr/>
          <p:nvPr/>
        </p:nvSpPr>
        <p:spPr>
          <a:xfrm>
            <a:off x="827584" y="3035845"/>
            <a:ext cx="748883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Professione docente:</a:t>
            </a:r>
          </a:p>
          <a:p>
            <a:pPr algn="ctr"/>
            <a:r>
              <a:rPr lang="it-IT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</a:t>
            </a:r>
            <a:r>
              <a:rPr lang="it-IT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idattica e mediazione</a:t>
            </a:r>
          </a:p>
          <a:p>
            <a:pPr algn="ctr"/>
            <a:r>
              <a:rPr lang="it-IT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anche tecnologica</a:t>
            </a:r>
            <a:endParaRPr lang="it-IT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Picture 12" descr="http://www.provincia.bz.it/intendenza-scolastica/images/prof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40" y="857232"/>
            <a:ext cx="2661516" cy="22403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m2.paperblog.com/i/13/139685/la-lavagna-interattiva-multimediale-L-VCOT_D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71002" y="1214459"/>
            <a:ext cx="1236426" cy="9286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9096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614248" y="282339"/>
            <a:ext cx="3886578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Docente ricercatore</a:t>
            </a:r>
            <a:endParaRPr lang="it-IT" sz="3600" b="0" cap="none" spc="0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357686" y="4643446"/>
            <a:ext cx="4422790" cy="584775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Psicologia età evolutiva</a:t>
            </a:r>
            <a:endParaRPr lang="it-IT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357686" y="5371097"/>
            <a:ext cx="4429156" cy="584775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Sviluppo cognitivo</a:t>
            </a:r>
            <a:endParaRPr lang="it-IT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428596" y="2714620"/>
            <a:ext cx="2928958" cy="58477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Sociologia</a:t>
            </a:r>
            <a:endParaRPr lang="it-IT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428596" y="3571876"/>
            <a:ext cx="2928958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Didattica </a:t>
            </a:r>
            <a:endParaRPr lang="it-IT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4357686" y="6130373"/>
            <a:ext cx="4429156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Dinamiche di gruppo</a:t>
            </a:r>
            <a:endParaRPr lang="it-IT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428596" y="4429132"/>
            <a:ext cx="2928958" cy="58477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dirty="0" smtClean="0">
                <a:ln w="18415" cmpd="sng">
                  <a:solidFill>
                    <a:srgbClr val="006600"/>
                  </a:solidFill>
                  <a:prstDash val="solid"/>
                </a:ln>
                <a:solidFill>
                  <a:srgbClr val="33993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Docimologia </a:t>
            </a:r>
            <a:endParaRPr lang="it-IT" sz="3200" dirty="0">
              <a:ln w="18415" cmpd="sng">
                <a:solidFill>
                  <a:srgbClr val="006600"/>
                </a:solidFill>
                <a:prstDash val="solid"/>
              </a:ln>
              <a:solidFill>
                <a:srgbClr val="339933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4357686" y="3915795"/>
            <a:ext cx="4429156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Organizzazione </a:t>
            </a:r>
            <a:endParaRPr lang="it-IT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428596" y="6130373"/>
            <a:ext cx="2928958" cy="584775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Tecnologie </a:t>
            </a:r>
            <a:endParaRPr lang="it-IT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428596" y="5286388"/>
            <a:ext cx="2928958" cy="58477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Storia </a:t>
            </a:r>
            <a:endParaRPr lang="it-IT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26" name="Connettore 1 25"/>
          <p:cNvCxnSpPr/>
          <p:nvPr/>
        </p:nvCxnSpPr>
        <p:spPr>
          <a:xfrm rot="10800000">
            <a:off x="1785918" y="1928802"/>
            <a:ext cx="3843584" cy="714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 rot="5400000">
            <a:off x="1457962" y="2271924"/>
            <a:ext cx="71438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rot="5400000">
            <a:off x="3929058" y="2913768"/>
            <a:ext cx="1857388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ttp://us.123rf.com/400wm/400/400/ostill/ostill1205/ostill120500414/13888676-caucasico-docente-professore-che-spiega-in-studio-allegro-isolato-su-sfondo-bian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94" y="1357298"/>
            <a:ext cx="3214710" cy="2405757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997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ttore 2 19"/>
          <p:cNvCxnSpPr/>
          <p:nvPr/>
        </p:nvCxnSpPr>
        <p:spPr>
          <a:xfrm flipH="1" flipV="1">
            <a:off x="2543307" y="1380967"/>
            <a:ext cx="4855532" cy="4332191"/>
          </a:xfrm>
          <a:prstGeom prst="straightConnector1">
            <a:avLst/>
          </a:prstGeom>
          <a:ln w="571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 flipH="1">
            <a:off x="5940152" y="1148433"/>
            <a:ext cx="1458685" cy="1272455"/>
          </a:xfrm>
          <a:prstGeom prst="straightConnector1">
            <a:avLst/>
          </a:prstGeom>
          <a:ln w="571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V="1">
            <a:off x="2643174" y="894646"/>
            <a:ext cx="3357586" cy="34024"/>
          </a:xfrm>
          <a:prstGeom prst="straightConnector1">
            <a:avLst/>
          </a:prstGeom>
          <a:ln w="571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Picture 2" descr="http://it.dreamstime.com/buon-insegnante-in-aula-thumb2051632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94952"/>
            <a:ext cx="1877434" cy="1248494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http://t1.gstatic.com/images?q=tbn:ANd9GcRbi7UI-3HGPM_nIw7LN1-Q2ByP9R2AMteBqvQ6c0NotU8hxJ1Uf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188640"/>
            <a:ext cx="2736305" cy="1192327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http://www.blogdetrabajo.com/wp-content/uploads/docente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27" y="326947"/>
            <a:ext cx="1770443" cy="164297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ttore 2 6"/>
          <p:cNvCxnSpPr/>
          <p:nvPr/>
        </p:nvCxnSpPr>
        <p:spPr>
          <a:xfrm flipH="1" flipV="1">
            <a:off x="2123728" y="5976703"/>
            <a:ext cx="5000449" cy="170244"/>
          </a:xfrm>
          <a:prstGeom prst="straightConnector1">
            <a:avLst/>
          </a:prstGeom>
          <a:ln w="571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1028" idx="1"/>
          </p:cNvCxnSpPr>
          <p:nvPr/>
        </p:nvCxnSpPr>
        <p:spPr>
          <a:xfrm rot="10800000">
            <a:off x="2214547" y="4214820"/>
            <a:ext cx="3455482" cy="862659"/>
          </a:xfrm>
          <a:prstGeom prst="straightConnector1">
            <a:avLst/>
          </a:prstGeom>
          <a:ln w="571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http://3.bp.blogspot.com/-XxGkcUjpQc0/UANBkMnuFmI/AAAAAAAAABg/f9MoQxcgSag/s1600/E+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98243"/>
            <a:ext cx="1699976" cy="1871117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bergamosera.com/cms/wp-content/uploads/2009/11/brain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685" y="2579476"/>
            <a:ext cx="2012629" cy="1510573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h2biz.eu/public/crop_min_6356-i-mani_rete_300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029" y="3789040"/>
            <a:ext cx="3294459" cy="2576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s.123rf.com/400wm/400/400/ostill/ostill1205/ostill120500414/13888676-caucasico-docente-professore-che-spiega-in-studio-allegro-isolato-su-sfondo-bianco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="" xmlns:a14="http://schemas.microsoft.com/office/drawing/2010/main">
                  <a14:imgLayer r:embed="rId1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99809"/>
            <a:ext cx="1456576" cy="109004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2809491" y="5692467"/>
            <a:ext cx="2590490" cy="64633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Padroneggia conoscenze disciplinari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 rot="698873">
            <a:off x="2844783" y="4365356"/>
            <a:ext cx="2590490" cy="64633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Ha competenze comunicativo/relazionale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339751" y="2073530"/>
            <a:ext cx="2288033" cy="92333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Si avvale di svariate strategie </a:t>
            </a:r>
            <a:r>
              <a:rPr lang="it-IT" b="1" dirty="0" smtClean="0">
                <a:solidFill>
                  <a:schemeClr val="bg1"/>
                </a:solidFill>
              </a:rPr>
              <a:t>didattiche;</a:t>
            </a:r>
          </a:p>
          <a:p>
            <a:pPr algn="ctr"/>
            <a:r>
              <a:rPr lang="it-IT" b="1" dirty="0" smtClean="0">
                <a:solidFill>
                  <a:schemeClr val="bg1"/>
                </a:solidFill>
              </a:rPr>
              <a:t>Incoraggia l’iniziativa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928926" y="571480"/>
            <a:ext cx="2573779" cy="64633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Padroneggia varie forme di mediazione didattica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5615880" y="2994868"/>
            <a:ext cx="3276600" cy="64633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Potenziamento rete concettuale: </a:t>
            </a:r>
            <a:r>
              <a:rPr lang="it-IT" b="1" i="1" dirty="0" smtClean="0">
                <a:solidFill>
                  <a:srgbClr val="FFFF00"/>
                </a:solidFill>
              </a:rPr>
              <a:t>METACOGNIZIONE</a:t>
            </a:r>
            <a:endParaRPr lang="it-IT" b="1" i="1" dirty="0">
              <a:solidFill>
                <a:srgbClr val="FFFF00"/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6215074" y="6417254"/>
            <a:ext cx="2590490" cy="36933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DOCENTE competente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6000760" y="1643050"/>
            <a:ext cx="1214446" cy="36933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INFLUISCE</a:t>
            </a:r>
            <a:endParaRPr lang="it-I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467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4" grpId="0" animBg="1"/>
      <p:bldP spid="25" grpId="0" animBg="1"/>
      <p:bldP spid="27" grpId="0" animBg="1"/>
      <p:bldP spid="28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Picture 2" descr="http://www.serenacosta.it/wp-content/uploads/2013/01/insegnante-educator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243" y="1285860"/>
            <a:ext cx="3029955" cy="29289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tangolo arrotondato 6"/>
          <p:cNvSpPr/>
          <p:nvPr/>
        </p:nvSpPr>
        <p:spPr>
          <a:xfrm>
            <a:off x="1643042" y="4429132"/>
            <a:ext cx="6286544" cy="1357322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/>
              <a:t>APPROCCIO PROBLEMATICO</a:t>
            </a:r>
            <a:endParaRPr lang="it-IT" sz="3600" dirty="0"/>
          </a:p>
        </p:txBody>
      </p:sp>
    </p:spTree>
    <p:extLst>
      <p:ext uri="{BB962C8B-B14F-4D97-AF65-F5344CB8AC3E}">
        <p14:creationId xmlns="" xmlns:p14="http://schemas.microsoft.com/office/powerpoint/2010/main" val="406261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3685510" y="3437467"/>
            <a:ext cx="1785950" cy="71438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CULTURA</a:t>
            </a:r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3098840" y="3123579"/>
            <a:ext cx="2928958" cy="1399526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/>
          </a:p>
        </p:txBody>
      </p:sp>
      <p:sp>
        <p:nvSpPr>
          <p:cNvPr id="11" name="Ovale 10"/>
          <p:cNvSpPr/>
          <p:nvPr/>
        </p:nvSpPr>
        <p:spPr>
          <a:xfrm>
            <a:off x="3251240" y="3237221"/>
            <a:ext cx="2606644" cy="115253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/>
          </a:p>
        </p:txBody>
      </p:sp>
      <p:sp>
        <p:nvSpPr>
          <p:cNvPr id="12" name="Ovale 11"/>
          <p:cNvSpPr/>
          <p:nvPr/>
        </p:nvSpPr>
        <p:spPr>
          <a:xfrm>
            <a:off x="3492592" y="3360387"/>
            <a:ext cx="2178016" cy="889936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/>
          </a:p>
        </p:txBody>
      </p:sp>
      <p:sp>
        <p:nvSpPr>
          <p:cNvPr id="13" name="Freccia circolare in su 12"/>
          <p:cNvSpPr/>
          <p:nvPr/>
        </p:nvSpPr>
        <p:spPr>
          <a:xfrm rot="12596072">
            <a:off x="2443582" y="2362765"/>
            <a:ext cx="1971642" cy="869121"/>
          </a:xfrm>
          <a:prstGeom prst="curvedUpArrow">
            <a:avLst>
              <a:gd name="adj1" fmla="val 10027"/>
              <a:gd name="adj2" fmla="val 45132"/>
              <a:gd name="adj3" fmla="val 25000"/>
            </a:avLst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4" name="Freccia circolare in su 13"/>
          <p:cNvSpPr/>
          <p:nvPr/>
        </p:nvSpPr>
        <p:spPr>
          <a:xfrm rot="10132662">
            <a:off x="4718140" y="2451200"/>
            <a:ext cx="2317252" cy="1000132"/>
          </a:xfrm>
          <a:prstGeom prst="curvedUpArrow">
            <a:avLst>
              <a:gd name="adj1" fmla="val 10027"/>
              <a:gd name="adj2" fmla="val 45132"/>
              <a:gd name="adj3" fmla="val 25000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6143636" y="2508773"/>
            <a:ext cx="2714644" cy="264320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/>
              <a:t>SOCIETA’</a:t>
            </a:r>
            <a:endParaRPr lang="it-IT" sz="3600" dirty="0"/>
          </a:p>
        </p:txBody>
      </p:sp>
      <p:sp>
        <p:nvSpPr>
          <p:cNvPr id="15" name="Freccia circolare in su 14"/>
          <p:cNvSpPr/>
          <p:nvPr/>
        </p:nvSpPr>
        <p:spPr>
          <a:xfrm rot="1980170">
            <a:off x="4726156" y="4453131"/>
            <a:ext cx="2152391" cy="719229"/>
          </a:xfrm>
          <a:prstGeom prst="curvedUpArrow">
            <a:avLst>
              <a:gd name="adj1" fmla="val 10027"/>
              <a:gd name="adj2" fmla="val 45132"/>
              <a:gd name="adj3" fmla="val 25000"/>
            </a:avLst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Freccia circolare in su 15"/>
          <p:cNvSpPr/>
          <p:nvPr/>
        </p:nvSpPr>
        <p:spPr>
          <a:xfrm rot="21013457">
            <a:off x="2331418" y="4129109"/>
            <a:ext cx="2152391" cy="719229"/>
          </a:xfrm>
          <a:prstGeom prst="curvedUpArrow">
            <a:avLst>
              <a:gd name="adj1" fmla="val 10027"/>
              <a:gd name="adj2" fmla="val 45132"/>
              <a:gd name="adj3" fmla="val 25000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285720" y="2571744"/>
            <a:ext cx="2714644" cy="2643206"/>
          </a:xfrm>
          <a:prstGeom prst="ellipse">
            <a:avLst/>
          </a:prstGeom>
          <a:solidFill>
            <a:srgbClr val="339933"/>
          </a:solid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/>
              <a:t>SCUOLA</a:t>
            </a:r>
            <a:endParaRPr lang="it-IT" sz="3600" dirty="0"/>
          </a:p>
        </p:txBody>
      </p:sp>
      <p:pic>
        <p:nvPicPr>
          <p:cNvPr id="17" name="Picture 2" descr="http://www.serenacosta.it/wp-content/uploads/2013/01/insegnante-educator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68" y="428604"/>
            <a:ext cx="2000264" cy="19335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ttangolo arrotondato 17"/>
          <p:cNvSpPr/>
          <p:nvPr/>
        </p:nvSpPr>
        <p:spPr>
          <a:xfrm>
            <a:off x="1428728" y="5643578"/>
            <a:ext cx="6286544" cy="642942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/>
              <a:t>APPROCCIO PROBLEMATICO</a:t>
            </a:r>
            <a:endParaRPr lang="it-IT" sz="3600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3643306" y="48577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err="1" smtClean="0">
                <a:solidFill>
                  <a:srgbClr val="339933"/>
                </a:solidFill>
              </a:rPr>
              <a:t>Vygotskij</a:t>
            </a:r>
            <a:endParaRPr lang="it-IT" b="1" i="1" dirty="0">
              <a:solidFill>
                <a:srgbClr val="33993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261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8" grpId="0" animBg="1"/>
      <p:bldP spid="15" grpId="0" animBg="1"/>
      <p:bldP spid="16" grpId="0" animBg="1"/>
      <p:bldP spid="7" grpId="0" animBg="1"/>
      <p:bldP spid="18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arrotondato 7"/>
          <p:cNvSpPr/>
          <p:nvPr/>
        </p:nvSpPr>
        <p:spPr>
          <a:xfrm>
            <a:off x="1304140" y="1000108"/>
            <a:ext cx="6500858" cy="5643602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ZONA di SVILUPPO POTENZIALE</a:t>
            </a:r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1811636" y="1749350"/>
            <a:ext cx="5500726" cy="4214842"/>
          </a:xfrm>
          <a:prstGeom prst="ellipse">
            <a:avLst/>
          </a:prstGeom>
          <a:solidFill>
            <a:srgbClr val="33993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ZONA</a:t>
            </a:r>
          </a:p>
          <a:p>
            <a:pPr algn="ctr"/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di SVILUPPO PROSSIMALE</a:t>
            </a:r>
          </a:p>
          <a:p>
            <a:pPr algn="ctr"/>
            <a:endParaRPr lang="it-IT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e 6"/>
          <p:cNvSpPr/>
          <p:nvPr/>
        </p:nvSpPr>
        <p:spPr>
          <a:xfrm>
            <a:off x="2531158" y="3000372"/>
            <a:ext cx="4081490" cy="2938482"/>
          </a:xfrm>
          <a:prstGeom prst="ellipse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ZONA </a:t>
            </a:r>
          </a:p>
          <a:p>
            <a:pPr algn="ctr"/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di SVILUPPO ATTUALE</a:t>
            </a:r>
            <a:endParaRPr lang="it-IT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2214546" y="3357562"/>
            <a:ext cx="2286016" cy="214314"/>
          </a:xfrm>
          <a:prstGeom prst="roundRect">
            <a:avLst/>
          </a:prstGeom>
          <a:solidFill>
            <a:srgbClr val="0066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Mediazione didattica</a:t>
            </a:r>
            <a:endParaRPr lang="it-IT" dirty="0"/>
          </a:p>
        </p:txBody>
      </p:sp>
      <p:sp>
        <p:nvSpPr>
          <p:cNvPr id="10" name="Rettangolo arrotondato 9"/>
          <p:cNvSpPr/>
          <p:nvPr/>
        </p:nvSpPr>
        <p:spPr>
          <a:xfrm>
            <a:off x="5000628" y="2143116"/>
            <a:ext cx="2286016" cy="214314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Mediazione didattica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1214414" y="142852"/>
            <a:ext cx="642942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Azione della scuola</a:t>
            </a:r>
            <a:endParaRPr lang="it-IT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714744" y="5214950"/>
            <a:ext cx="17859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studente</a:t>
            </a:r>
            <a:endParaRPr lang="it-IT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6143636" y="3357562"/>
            <a:ext cx="114300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studente</a:t>
            </a:r>
            <a:endParaRPr lang="it-IT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1428728" y="6121619"/>
            <a:ext cx="17859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persona </a:t>
            </a:r>
            <a:endParaRPr lang="it-IT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5643570" y="6072206"/>
            <a:ext cx="17859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professionista</a:t>
            </a:r>
            <a:endParaRPr lang="it-IT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261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9" grpId="0" animBg="1"/>
      <p:bldP spid="10" grpId="0" animBg="1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arrotondato 7"/>
          <p:cNvSpPr/>
          <p:nvPr/>
        </p:nvSpPr>
        <p:spPr>
          <a:xfrm>
            <a:off x="1304140" y="1000108"/>
            <a:ext cx="6500858" cy="5643602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ZONA 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di SVILUPPO POTENZIALE</a:t>
            </a:r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1811636" y="1749350"/>
            <a:ext cx="5500726" cy="4214842"/>
          </a:xfrm>
          <a:prstGeom prst="ellipse">
            <a:avLst/>
          </a:prstGeom>
          <a:solidFill>
            <a:srgbClr val="33993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ZONA</a:t>
            </a:r>
          </a:p>
          <a:p>
            <a:pPr algn="ctr"/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di SVILUPPO PROSSIMALE</a:t>
            </a:r>
          </a:p>
          <a:p>
            <a:pPr algn="ctr"/>
            <a:endParaRPr lang="it-IT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e 6"/>
          <p:cNvSpPr/>
          <p:nvPr/>
        </p:nvSpPr>
        <p:spPr>
          <a:xfrm>
            <a:off x="2531158" y="3000372"/>
            <a:ext cx="4081490" cy="2938482"/>
          </a:xfrm>
          <a:prstGeom prst="ellipse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ZONA </a:t>
            </a:r>
          </a:p>
          <a:p>
            <a:pPr algn="ctr"/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di SVILUPPO ATTUALE</a:t>
            </a:r>
            <a:endParaRPr lang="it-IT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2000232" y="3429000"/>
            <a:ext cx="2286016" cy="214314"/>
          </a:xfrm>
          <a:prstGeom prst="roundRect">
            <a:avLst/>
          </a:prstGeom>
          <a:solidFill>
            <a:srgbClr val="0066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Mediazione didattica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1214414" y="142852"/>
            <a:ext cx="642942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Azione della scuola</a:t>
            </a:r>
            <a:endParaRPr lang="it-IT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714744" y="5214950"/>
            <a:ext cx="17859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studente</a:t>
            </a:r>
            <a:endParaRPr lang="it-IT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6143636" y="3357562"/>
            <a:ext cx="114300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studente</a:t>
            </a:r>
            <a:endParaRPr lang="it-IT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0" name="Gruppo 19"/>
          <p:cNvGrpSpPr/>
          <p:nvPr/>
        </p:nvGrpSpPr>
        <p:grpSpPr>
          <a:xfrm>
            <a:off x="1831638" y="1755446"/>
            <a:ext cx="5500726" cy="4214842"/>
            <a:chOff x="-3286180" y="1755446"/>
            <a:chExt cx="5500726" cy="4214842"/>
          </a:xfrm>
        </p:grpSpPr>
        <p:sp>
          <p:nvSpPr>
            <p:cNvPr id="18" name="Ovale 17"/>
            <p:cNvSpPr/>
            <p:nvPr/>
          </p:nvSpPr>
          <p:spPr>
            <a:xfrm>
              <a:off x="-3286180" y="1755446"/>
              <a:ext cx="5500726" cy="421484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it-IT" sz="2400" b="1" i="1" dirty="0" smtClean="0">
                  <a:latin typeface="Times New Roman" pitchFamily="18" charset="0"/>
                  <a:cs typeface="Times New Roman" pitchFamily="18" charset="0"/>
                </a:rPr>
                <a:t>ZONA</a:t>
              </a:r>
              <a:endParaRPr lang="it-IT" sz="2400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it-IT" sz="2400" b="1" i="1" dirty="0" smtClean="0">
                  <a:latin typeface="Times New Roman" pitchFamily="18" charset="0"/>
                  <a:cs typeface="Times New Roman" pitchFamily="18" charset="0"/>
                </a:rPr>
                <a:t>di SVILUPPO </a:t>
              </a:r>
              <a:r>
                <a:rPr lang="it-IT" sz="2400" b="1" i="1" dirty="0" smtClean="0">
                  <a:latin typeface="Times New Roman" pitchFamily="18" charset="0"/>
                  <a:cs typeface="Times New Roman" pitchFamily="18" charset="0"/>
                </a:rPr>
                <a:t>ATTUALE</a:t>
              </a:r>
              <a:endParaRPr lang="it-IT" sz="2400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ttangolo 18"/>
            <p:cNvSpPr/>
            <p:nvPr/>
          </p:nvSpPr>
          <p:spPr>
            <a:xfrm>
              <a:off x="-1500230" y="4500570"/>
              <a:ext cx="1785950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it-IT" sz="1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studente</a:t>
              </a:r>
              <a:endParaRPr lang="it-IT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0" name="Rettangolo arrotondato 9"/>
          <p:cNvSpPr/>
          <p:nvPr/>
        </p:nvSpPr>
        <p:spPr>
          <a:xfrm>
            <a:off x="5072066" y="2500306"/>
            <a:ext cx="2286016" cy="214314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Mediazione didattica</a:t>
            </a:r>
            <a:endParaRPr lang="it-IT" dirty="0"/>
          </a:p>
        </p:txBody>
      </p:sp>
      <p:grpSp>
        <p:nvGrpSpPr>
          <p:cNvPr id="21" name="Gruppo 20"/>
          <p:cNvGrpSpPr/>
          <p:nvPr/>
        </p:nvGrpSpPr>
        <p:grpSpPr>
          <a:xfrm>
            <a:off x="1387770" y="1071546"/>
            <a:ext cx="6357982" cy="5500726"/>
            <a:chOff x="-3286180" y="1755446"/>
            <a:chExt cx="5500726" cy="4214842"/>
          </a:xfrm>
        </p:grpSpPr>
        <p:sp>
          <p:nvSpPr>
            <p:cNvPr id="22" name="Ovale 21"/>
            <p:cNvSpPr/>
            <p:nvPr/>
          </p:nvSpPr>
          <p:spPr>
            <a:xfrm>
              <a:off x="-3286180" y="1755446"/>
              <a:ext cx="5500726" cy="421484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it-IT" sz="2400" b="1" i="1" dirty="0" smtClean="0">
                  <a:latin typeface="Times New Roman" pitchFamily="18" charset="0"/>
                  <a:cs typeface="Times New Roman" pitchFamily="18" charset="0"/>
                </a:rPr>
                <a:t>ZONA</a:t>
              </a:r>
              <a:endParaRPr lang="it-IT" sz="2400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it-IT" sz="2400" b="1" i="1" dirty="0" smtClean="0">
                  <a:latin typeface="Times New Roman" pitchFamily="18" charset="0"/>
                  <a:cs typeface="Times New Roman" pitchFamily="18" charset="0"/>
                </a:rPr>
                <a:t>di SVILUPPO </a:t>
              </a:r>
              <a:r>
                <a:rPr lang="it-IT" sz="2400" b="1" i="1" dirty="0" smtClean="0">
                  <a:latin typeface="Times New Roman" pitchFamily="18" charset="0"/>
                  <a:cs typeface="Times New Roman" pitchFamily="18" charset="0"/>
                </a:rPr>
                <a:t>ATTUALE</a:t>
              </a:r>
              <a:endParaRPr lang="it-IT" sz="2400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it-IT" b="1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-1500230" y="4500570"/>
              <a:ext cx="1785950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it-IT" sz="1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studente</a:t>
              </a:r>
              <a:endParaRPr lang="it-IT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7" name="Rettangolo 16"/>
          <p:cNvSpPr/>
          <p:nvPr/>
        </p:nvSpPr>
        <p:spPr>
          <a:xfrm>
            <a:off x="5715008" y="5786454"/>
            <a:ext cx="17859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professionista</a:t>
            </a:r>
            <a:endParaRPr lang="it-IT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1643042" y="5764429"/>
            <a:ext cx="17859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persona </a:t>
            </a:r>
            <a:endParaRPr lang="it-IT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261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124</Words>
  <Application>Microsoft Office PowerPoint</Application>
  <PresentationFormat>Presentazione su schermo (4:3)</PresentationFormat>
  <Paragraphs>132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38</cp:revision>
  <dcterms:created xsi:type="dcterms:W3CDTF">2013-03-03T16:34:23Z</dcterms:created>
  <dcterms:modified xsi:type="dcterms:W3CDTF">2013-03-23T07:55:05Z</dcterms:modified>
</cp:coreProperties>
</file>