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F908-7708-4815-AED0-3203729CA579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E360-54F2-4668-8A06-5057E71F0D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F908-7708-4815-AED0-3203729CA579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E360-54F2-4668-8A06-5057E71F0D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F908-7708-4815-AED0-3203729CA579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E360-54F2-4668-8A06-5057E71F0D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F908-7708-4815-AED0-3203729CA579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E360-54F2-4668-8A06-5057E71F0D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F908-7708-4815-AED0-3203729CA579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E360-54F2-4668-8A06-5057E71F0D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F908-7708-4815-AED0-3203729CA579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E360-54F2-4668-8A06-5057E71F0D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F908-7708-4815-AED0-3203729CA579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E360-54F2-4668-8A06-5057E71F0D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F908-7708-4815-AED0-3203729CA579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E360-54F2-4668-8A06-5057E71F0D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F908-7708-4815-AED0-3203729CA579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E360-54F2-4668-8A06-5057E71F0D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F908-7708-4815-AED0-3203729CA579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E360-54F2-4668-8A06-5057E71F0D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F908-7708-4815-AED0-3203729CA579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E360-54F2-4668-8A06-5057E71F0D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2F908-7708-4815-AED0-3203729CA579}" type="datetimeFigureOut">
              <a:rPr lang="it-IT" smtClean="0"/>
              <a:pPr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BE360-54F2-4668-8A06-5057E71F0D5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it/url?sa=i&amp;rct=j&amp;q=logo+universit%C3%A0+della+calabria&amp;source=images&amp;cd=&amp;cad=rja&amp;docid=pTEHCoDFanpJhM&amp;tbnid=Sx1iTSbvscK_fM:&amp;ved=0CAUQjRw&amp;url=http://www.mat.unical.it/&amp;ei=UbkiUbPYHszktQansoDYDQ&amp;bvm=bv.42553238,d.Yms&amp;psig=AFQjCNEC4MqomUAshg_OGHQilAzXAReV3Q&amp;ust=136131654178764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it/url?sa=i&amp;rct=j&amp;q=logo+universit%C3%A0+della+calabria&amp;source=images&amp;cd=&amp;cad=rja&amp;docid=pTEHCoDFanpJhM&amp;tbnid=Sx1iTSbvscK_fM:&amp;ved=0CAUQjRw&amp;url=http://www.mat.unical.it/&amp;ei=UbkiUbPYHszktQansoDYDQ&amp;bvm=bv.42553238,d.Yms&amp;psig=AFQjCNEC4MqomUAshg_OGHQilAzXAReV3Q&amp;ust=1361316541787646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it/url?sa=i&amp;rct=j&amp;q=logo+universit%C3%A0+della+calabria&amp;source=images&amp;cd=&amp;cad=rja&amp;docid=pTEHCoDFanpJhM&amp;tbnid=Sx1iTSbvscK_fM:&amp;ved=0CAUQjRw&amp;url=http://www.mat.unical.it/&amp;ei=UbkiUbPYHszktQansoDYDQ&amp;bvm=bv.42553238,d.Yms&amp;psig=AFQjCNEC4MqomUAshg_OGHQilAzXAReV3Q&amp;ust=1361316541787646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it/url?sa=i&amp;rct=j&amp;q=logo+universit%C3%A0+della+calabria&amp;source=images&amp;cd=&amp;cad=rja&amp;docid=pTEHCoDFanpJhM&amp;tbnid=Sx1iTSbvscK_fM:&amp;ved=0CAUQjRw&amp;url=http://www.mat.unical.it/&amp;ei=UbkiUbPYHszktQansoDYDQ&amp;bvm=bv.42553238,d.Yms&amp;psig=AFQjCNEC4MqomUAshg_OGHQilAzXAReV3Q&amp;ust=1361316541787646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it/url?sa=i&amp;rct=j&amp;q=logo+universit%C3%A0+della+calabria&amp;source=images&amp;cd=&amp;cad=rja&amp;docid=pTEHCoDFanpJhM&amp;tbnid=Sx1iTSbvscK_fM:&amp;ved=0CAUQjRw&amp;url=http://www.mat.unical.it/&amp;ei=UbkiUbPYHszktQansoDYDQ&amp;bvm=bv.42553238,d.Yms&amp;psig=AFQjCNEC4MqomUAshg_OGHQilAzXAReV3Q&amp;ust=1361316541787646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it/url?sa=i&amp;rct=j&amp;q=logo+universit%C3%A0+della+calabria&amp;source=images&amp;cd=&amp;cad=rja&amp;docid=pTEHCoDFanpJhM&amp;tbnid=Sx1iTSbvscK_fM:&amp;ved=0CAUQjRw&amp;url=http://www.mat.unical.it/&amp;ei=UbkiUbPYHszktQansoDYDQ&amp;bvm=bv.42553238,d.Yms&amp;psig=AFQjCNEC4MqomUAshg_OGHQilAzXAReV3Q&amp;ust=1361316541787646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grpSp>
        <p:nvGrpSpPr>
          <p:cNvPr id="13" name="Gruppo 12"/>
          <p:cNvGrpSpPr/>
          <p:nvPr/>
        </p:nvGrpSpPr>
        <p:grpSpPr>
          <a:xfrm>
            <a:off x="357158" y="285728"/>
            <a:ext cx="2714644" cy="950719"/>
            <a:chOff x="357158" y="285728"/>
            <a:chExt cx="2714644" cy="950719"/>
          </a:xfrm>
        </p:grpSpPr>
        <p:pic>
          <p:nvPicPr>
            <p:cNvPr id="7" name="Picture 8" descr="https://www.mat.unical.it/images/logo.gif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161" y="285728"/>
              <a:ext cx="2628900" cy="900113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  <a:reflection blurRad="12700" stA="38000" endPos="28000" dist="5000" dir="5400000" sy="-100000" algn="bl" rotWithShape="0"/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sp>
          <p:nvSpPr>
            <p:cNvPr id="8" name="CasellaDiTesto 7"/>
            <p:cNvSpPr txBox="1"/>
            <p:nvPr/>
          </p:nvSpPr>
          <p:spPr>
            <a:xfrm>
              <a:off x="357158" y="928670"/>
              <a:ext cx="2714644" cy="307777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sz="1400" b="1" i="1" dirty="0">
                  <a:solidFill>
                    <a:srgbClr val="006600"/>
                  </a:solidFill>
                </a:rPr>
                <a:t>Università della Calabria</a:t>
              </a:r>
            </a:p>
          </p:txBody>
        </p:sp>
      </p:grpSp>
      <p:sp>
        <p:nvSpPr>
          <p:cNvPr id="2053" name="CasellaDiTesto 8"/>
          <p:cNvSpPr txBox="1">
            <a:spLocks noChangeArrowheads="1"/>
          </p:cNvSpPr>
          <p:nvPr/>
        </p:nvSpPr>
        <p:spPr bwMode="auto">
          <a:xfrm>
            <a:off x="2857500" y="465138"/>
            <a:ext cx="592934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3200" b="1" i="1">
                <a:solidFill>
                  <a:srgbClr val="FFFF00"/>
                </a:solidFill>
              </a:rPr>
              <a:t>Tirocinio Formativo Attivo</a:t>
            </a:r>
          </a:p>
          <a:p>
            <a:pPr algn="ctr"/>
            <a:r>
              <a:rPr lang="it-IT" b="1" i="1">
                <a:solidFill>
                  <a:srgbClr val="FFFF00"/>
                </a:solidFill>
              </a:rPr>
              <a:t>Anno Accademico 2012/2013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000100" y="3571876"/>
            <a:ext cx="7358114" cy="2308324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r>
              <a:rPr lang="it-IT" sz="2400" b="1" i="1" dirty="0" smtClean="0">
                <a:solidFill>
                  <a:srgbClr val="FFFF00"/>
                </a:solidFill>
              </a:rPr>
              <a:t>-  LE FINALITA’</a:t>
            </a:r>
          </a:p>
          <a:p>
            <a:r>
              <a:rPr lang="it-IT" sz="2400" dirty="0" smtClean="0">
                <a:solidFill>
                  <a:schemeClr val="bg1"/>
                </a:solidFill>
              </a:rPr>
              <a:t>-  il profilo dell’alunno - la formazione</a:t>
            </a:r>
            <a:r>
              <a:rPr lang="it-IT" sz="2400" dirty="0" smtClean="0"/>
              <a:t>	</a:t>
            </a:r>
          </a:p>
          <a:p>
            <a:r>
              <a:rPr lang="it-IT" sz="2400" b="1" i="1" dirty="0" smtClean="0">
                <a:solidFill>
                  <a:srgbClr val="FFFF00"/>
                </a:solidFill>
              </a:rPr>
              <a:t>-  L’ANALISI DELLA SITUAZIONE</a:t>
            </a:r>
          </a:p>
          <a:p>
            <a:r>
              <a:rPr lang="it-IT" sz="2400" dirty="0" smtClean="0">
                <a:solidFill>
                  <a:schemeClr val="bg1"/>
                </a:solidFill>
              </a:rPr>
              <a:t>-  il punto di vista dell’alunno e della scuola</a:t>
            </a:r>
          </a:p>
          <a:p>
            <a:r>
              <a:rPr lang="it-IT" sz="2400" b="1" i="1" dirty="0" smtClean="0">
                <a:solidFill>
                  <a:srgbClr val="FFFF00"/>
                </a:solidFill>
              </a:rPr>
              <a:t>-  L’ORGANIZZAZIONE</a:t>
            </a:r>
          </a:p>
          <a:p>
            <a:r>
              <a:rPr lang="it-IT" sz="2400" dirty="0" smtClean="0">
                <a:solidFill>
                  <a:schemeClr val="bg1"/>
                </a:solidFill>
              </a:rPr>
              <a:t>-  la struttura -  il contesto - il curricolo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028236" y="1714488"/>
            <a:ext cx="7358114" cy="584775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b="1" i="1" dirty="0" smtClean="0">
                <a:solidFill>
                  <a:srgbClr val="FFFF00"/>
                </a:solidFill>
              </a:rPr>
              <a:t>              </a:t>
            </a:r>
            <a:r>
              <a:rPr lang="it-IT" sz="2400" b="1" i="1" dirty="0" smtClean="0">
                <a:solidFill>
                  <a:srgbClr val="FFFF00"/>
                </a:solidFill>
              </a:rPr>
              <a:t>PROGETTAZIONE e VALUTAZIONE - </a:t>
            </a:r>
            <a:r>
              <a:rPr lang="it-IT" sz="2400" b="1" i="1" dirty="0" smtClean="0">
                <a:solidFill>
                  <a:schemeClr val="bg1"/>
                </a:solidFill>
              </a:rPr>
              <a:t>Gruppo 2</a:t>
            </a:r>
            <a:endParaRPr lang="it-IT" sz="3200" b="1" i="1" dirty="0">
              <a:solidFill>
                <a:schemeClr val="bg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115938" y="1811036"/>
            <a:ext cx="1241484" cy="4001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b="1" i="1" dirty="0" smtClean="0">
                <a:solidFill>
                  <a:srgbClr val="002060"/>
                </a:solidFill>
              </a:rPr>
              <a:t>Corso  </a:t>
            </a:r>
            <a:endParaRPr lang="it-IT" sz="2000" b="1" i="1" dirty="0">
              <a:solidFill>
                <a:srgbClr val="00206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015266" y="2963532"/>
            <a:ext cx="6128502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Prima parte: Il Progetto formativo della scuola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42910" y="1406711"/>
            <a:ext cx="228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 smtClean="0">
                <a:solidFill>
                  <a:schemeClr val="bg1"/>
                </a:solidFill>
              </a:rPr>
              <a:t>Prof. Mario Malizia</a:t>
            </a:r>
            <a:endParaRPr lang="it-IT" sz="1400" b="1" i="1" dirty="0">
              <a:solidFill>
                <a:schemeClr val="bg1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243516" y="5396227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4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243516" y="4782519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3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43516" y="4177978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2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43516" y="3568073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1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214942" y="5929330"/>
            <a:ext cx="3143272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FF0000"/>
                </a:solidFill>
              </a:rPr>
              <a:t>ESERCITAZIONE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3873884" y="5967731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5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4516826" y="5957466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6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30" name="Freccia in giù 29"/>
          <p:cNvSpPr/>
          <p:nvPr/>
        </p:nvSpPr>
        <p:spPr>
          <a:xfrm>
            <a:off x="300886" y="2000240"/>
            <a:ext cx="428628" cy="1357322"/>
          </a:xfrm>
          <a:prstGeom prst="downArrow">
            <a:avLst>
              <a:gd name="adj1" fmla="val 50000"/>
              <a:gd name="adj2" fmla="val 1312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/>
          <p:cNvSpPr txBox="1"/>
          <p:nvPr/>
        </p:nvSpPr>
        <p:spPr>
          <a:xfrm rot="5400000">
            <a:off x="-170496" y="2602833"/>
            <a:ext cx="1385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FF0000"/>
                </a:solidFill>
              </a:rPr>
              <a:t>I n c o n t r i</a:t>
            </a:r>
          </a:p>
        </p:txBody>
      </p:sp>
      <p:cxnSp>
        <p:nvCxnSpPr>
          <p:cNvPr id="33" name="Connettore 2 32"/>
          <p:cNvCxnSpPr/>
          <p:nvPr/>
        </p:nvCxnSpPr>
        <p:spPr>
          <a:xfrm>
            <a:off x="488162" y="6215082"/>
            <a:ext cx="3143272" cy="158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/>
          <p:nvPr/>
        </p:nvCxnSpPr>
        <p:spPr>
          <a:xfrm rot="5400000">
            <a:off x="372324" y="6071108"/>
            <a:ext cx="285752" cy="158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0" grpId="0" animBg="1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grpSp>
        <p:nvGrpSpPr>
          <p:cNvPr id="2" name="Gruppo 12"/>
          <p:cNvGrpSpPr/>
          <p:nvPr/>
        </p:nvGrpSpPr>
        <p:grpSpPr>
          <a:xfrm>
            <a:off x="357158" y="285728"/>
            <a:ext cx="2714644" cy="950719"/>
            <a:chOff x="357158" y="285728"/>
            <a:chExt cx="2714644" cy="950719"/>
          </a:xfrm>
        </p:grpSpPr>
        <p:pic>
          <p:nvPicPr>
            <p:cNvPr id="7" name="Picture 8" descr="https://www.mat.unical.it/images/logo.gif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161" y="285728"/>
              <a:ext cx="2628900" cy="900113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  <a:reflection blurRad="12700" stA="38000" endPos="28000" dist="5000" dir="5400000" sy="-100000" algn="bl" rotWithShape="0"/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sp>
          <p:nvSpPr>
            <p:cNvPr id="8" name="CasellaDiTesto 7"/>
            <p:cNvSpPr txBox="1"/>
            <p:nvPr/>
          </p:nvSpPr>
          <p:spPr>
            <a:xfrm>
              <a:off x="357158" y="928670"/>
              <a:ext cx="2714644" cy="307777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sz="1400" b="1" i="1" dirty="0">
                  <a:solidFill>
                    <a:srgbClr val="006600"/>
                  </a:solidFill>
                </a:rPr>
                <a:t>Università della Calabria</a:t>
              </a:r>
            </a:p>
          </p:txBody>
        </p:sp>
      </p:grpSp>
      <p:sp>
        <p:nvSpPr>
          <p:cNvPr id="2053" name="CasellaDiTesto 8"/>
          <p:cNvSpPr txBox="1">
            <a:spLocks noChangeArrowheads="1"/>
          </p:cNvSpPr>
          <p:nvPr/>
        </p:nvSpPr>
        <p:spPr bwMode="auto">
          <a:xfrm>
            <a:off x="2857500" y="465138"/>
            <a:ext cx="592934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3200" b="1" i="1">
                <a:solidFill>
                  <a:srgbClr val="FFFF00"/>
                </a:solidFill>
              </a:rPr>
              <a:t>Tirocinio Formativo Attivo</a:t>
            </a:r>
          </a:p>
          <a:p>
            <a:pPr algn="ctr"/>
            <a:r>
              <a:rPr lang="it-IT" b="1" i="1">
                <a:solidFill>
                  <a:srgbClr val="FFFF00"/>
                </a:solidFill>
              </a:rPr>
              <a:t>Anno Accademico 2012/2013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026226" y="3776024"/>
            <a:ext cx="7403426" cy="193899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it-IT" sz="2000" b="1" i="1" dirty="0" smtClean="0">
                <a:solidFill>
                  <a:srgbClr val="FFFF00"/>
                </a:solidFill>
              </a:rPr>
              <a:t>LA PROFESSIONALITA’ DOCENTE</a:t>
            </a:r>
            <a:endParaRPr lang="it-IT" sz="2000" dirty="0" smtClean="0">
              <a:solidFill>
                <a:srgbClr val="FFFF00"/>
              </a:solidFill>
            </a:endParaRPr>
          </a:p>
          <a:p>
            <a:r>
              <a:rPr lang="it-IT" sz="2400" b="1" i="1" dirty="0" smtClean="0">
                <a:solidFill>
                  <a:srgbClr val="002060"/>
                </a:solidFill>
              </a:rPr>
              <a:t>competenze</a:t>
            </a:r>
            <a:r>
              <a:rPr lang="it-IT" sz="2400" b="1" i="1" dirty="0">
                <a:solidFill>
                  <a:srgbClr val="002060"/>
                </a:solidFill>
              </a:rPr>
              <a:t>:</a:t>
            </a:r>
            <a:r>
              <a:rPr lang="it-IT" sz="2400" dirty="0">
                <a:solidFill>
                  <a:srgbClr val="002060"/>
                </a:solidFill>
              </a:rPr>
              <a:t> </a:t>
            </a:r>
            <a:r>
              <a:rPr lang="it-IT" sz="2400" dirty="0">
                <a:solidFill>
                  <a:schemeClr val="bg1"/>
                </a:solidFill>
              </a:rPr>
              <a:t>progettuale – </a:t>
            </a:r>
            <a:r>
              <a:rPr lang="it-IT" sz="2400" dirty="0" smtClean="0">
                <a:solidFill>
                  <a:schemeClr val="bg1"/>
                </a:solidFill>
              </a:rPr>
              <a:t>didattica - comunicativa </a:t>
            </a:r>
          </a:p>
          <a:p>
            <a:r>
              <a:rPr lang="it-IT" sz="2400" dirty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bg1"/>
                </a:solidFill>
              </a:rPr>
              <a:t>                        relazionale - valutativa</a:t>
            </a:r>
            <a:endParaRPr lang="it-IT" sz="2400" dirty="0">
              <a:solidFill>
                <a:schemeClr val="bg1"/>
              </a:solidFill>
            </a:endParaRPr>
          </a:p>
          <a:p>
            <a:r>
              <a:rPr lang="it-IT" sz="2800" b="1" i="1" dirty="0">
                <a:solidFill>
                  <a:srgbClr val="FFFF00"/>
                </a:solidFill>
              </a:rPr>
              <a:t> </a:t>
            </a:r>
            <a:r>
              <a:rPr lang="it-IT" sz="2000" b="1" i="1" dirty="0">
                <a:solidFill>
                  <a:srgbClr val="FFFF00"/>
                </a:solidFill>
              </a:rPr>
              <a:t>LA DIDATTICA</a:t>
            </a:r>
            <a:endParaRPr lang="it-IT" sz="2800" dirty="0">
              <a:solidFill>
                <a:srgbClr val="FFFF00"/>
              </a:solidFill>
            </a:endParaRPr>
          </a:p>
          <a:p>
            <a:r>
              <a:rPr lang="it-IT" sz="2400" dirty="0">
                <a:solidFill>
                  <a:schemeClr val="bg1"/>
                </a:solidFill>
              </a:rPr>
              <a:t> - mediazione -  tecnologie didattiche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015266" y="3193791"/>
            <a:ext cx="6128502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Seconda parte: Professione docente e didattica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257584" y="5222191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9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57584" y="4521879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8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57584" y="3849703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7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5271214" y="5815688"/>
            <a:ext cx="3143272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FF0000"/>
                </a:solidFill>
              </a:rPr>
              <a:t>ESERCITAZIONE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3930156" y="5854089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10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4573098" y="5843824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11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31" name="Freccia in giù 30"/>
          <p:cNvSpPr/>
          <p:nvPr/>
        </p:nvSpPr>
        <p:spPr>
          <a:xfrm>
            <a:off x="300886" y="2285992"/>
            <a:ext cx="428628" cy="1357322"/>
          </a:xfrm>
          <a:prstGeom prst="downArrow">
            <a:avLst>
              <a:gd name="adj1" fmla="val 50000"/>
              <a:gd name="adj2" fmla="val 1312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 rot="5400000">
            <a:off x="-170496" y="2888585"/>
            <a:ext cx="1385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FF0000"/>
                </a:solidFill>
              </a:rPr>
              <a:t>I n c o n t r i</a:t>
            </a:r>
          </a:p>
        </p:txBody>
      </p:sp>
      <p:cxnSp>
        <p:nvCxnSpPr>
          <p:cNvPr id="33" name="Connettore 2 32"/>
          <p:cNvCxnSpPr/>
          <p:nvPr/>
        </p:nvCxnSpPr>
        <p:spPr>
          <a:xfrm>
            <a:off x="501132" y="6113920"/>
            <a:ext cx="3143272" cy="158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rot="5400000">
            <a:off x="386392" y="5969946"/>
            <a:ext cx="285752" cy="158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1028236" y="1844093"/>
            <a:ext cx="7358114" cy="584775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b="1" i="1" dirty="0" smtClean="0">
                <a:solidFill>
                  <a:srgbClr val="FFFF00"/>
                </a:solidFill>
              </a:rPr>
              <a:t>              </a:t>
            </a:r>
            <a:r>
              <a:rPr lang="it-IT" sz="2400" b="1" i="1" dirty="0" smtClean="0">
                <a:solidFill>
                  <a:srgbClr val="FFFF00"/>
                </a:solidFill>
              </a:rPr>
              <a:t>PROGETTAZIONE e VALUTAZIONE - </a:t>
            </a:r>
            <a:r>
              <a:rPr lang="it-IT" sz="2400" b="1" i="1" dirty="0" smtClean="0">
                <a:solidFill>
                  <a:schemeClr val="bg1"/>
                </a:solidFill>
              </a:rPr>
              <a:t>Gruppo 2</a:t>
            </a:r>
            <a:endParaRPr lang="it-IT" sz="3200" b="1" i="1" dirty="0">
              <a:solidFill>
                <a:schemeClr val="bg1"/>
              </a:solidFill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115938" y="1940641"/>
            <a:ext cx="1241484" cy="4001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b="1" i="1" dirty="0" smtClean="0">
                <a:solidFill>
                  <a:srgbClr val="002060"/>
                </a:solidFill>
              </a:rPr>
              <a:t>Corso  </a:t>
            </a:r>
            <a:endParaRPr lang="it-IT" sz="2000" b="1" i="1" dirty="0">
              <a:solidFill>
                <a:srgbClr val="002060"/>
              </a:solidFill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642910" y="1536316"/>
            <a:ext cx="228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 smtClean="0">
                <a:solidFill>
                  <a:schemeClr val="bg1"/>
                </a:solidFill>
              </a:rPr>
              <a:t>Prof. Mario Malizia</a:t>
            </a:r>
            <a:endParaRPr lang="it-IT" sz="1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21" grpId="0" animBg="1"/>
      <p:bldP spid="22" grpId="0" animBg="1"/>
      <p:bldP spid="23" grpId="0" animBg="1"/>
      <p:bldP spid="19" grpId="0" animBg="1"/>
      <p:bldP spid="24" grpId="0" animBg="1"/>
      <p:bldP spid="25" grpId="0" animBg="1"/>
      <p:bldP spid="31" grpId="0" animBg="1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grpSp>
        <p:nvGrpSpPr>
          <p:cNvPr id="2" name="Gruppo 12"/>
          <p:cNvGrpSpPr/>
          <p:nvPr/>
        </p:nvGrpSpPr>
        <p:grpSpPr>
          <a:xfrm>
            <a:off x="357158" y="285728"/>
            <a:ext cx="2714644" cy="950719"/>
            <a:chOff x="357158" y="285728"/>
            <a:chExt cx="2714644" cy="950719"/>
          </a:xfrm>
        </p:grpSpPr>
        <p:pic>
          <p:nvPicPr>
            <p:cNvPr id="7" name="Picture 8" descr="https://www.mat.unical.it/images/logo.gif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161" y="285728"/>
              <a:ext cx="2628900" cy="900113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  <a:reflection blurRad="12700" stA="38000" endPos="28000" dist="5000" dir="5400000" sy="-100000" algn="bl" rotWithShape="0"/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sp>
          <p:nvSpPr>
            <p:cNvPr id="8" name="CasellaDiTesto 7"/>
            <p:cNvSpPr txBox="1"/>
            <p:nvPr/>
          </p:nvSpPr>
          <p:spPr>
            <a:xfrm>
              <a:off x="357158" y="928670"/>
              <a:ext cx="2714644" cy="307777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sz="1400" b="1" i="1" dirty="0">
                  <a:solidFill>
                    <a:srgbClr val="006600"/>
                  </a:solidFill>
                </a:rPr>
                <a:t>Università della Calabria</a:t>
              </a:r>
            </a:p>
          </p:txBody>
        </p:sp>
      </p:grpSp>
      <p:sp>
        <p:nvSpPr>
          <p:cNvPr id="2053" name="CasellaDiTesto 8"/>
          <p:cNvSpPr txBox="1">
            <a:spLocks noChangeArrowheads="1"/>
          </p:cNvSpPr>
          <p:nvPr/>
        </p:nvSpPr>
        <p:spPr bwMode="auto">
          <a:xfrm>
            <a:off x="2857500" y="465138"/>
            <a:ext cx="592934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3200" b="1" i="1">
                <a:solidFill>
                  <a:srgbClr val="FFFF00"/>
                </a:solidFill>
              </a:rPr>
              <a:t>Tirocinio Formativo Attivo</a:t>
            </a:r>
          </a:p>
          <a:p>
            <a:pPr algn="ctr"/>
            <a:r>
              <a:rPr lang="it-IT" b="1" i="1">
                <a:solidFill>
                  <a:srgbClr val="FFFF00"/>
                </a:solidFill>
              </a:rPr>
              <a:t>Anno Accademico 2012/2013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071538" y="3511167"/>
            <a:ext cx="7358114" cy="2554545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r>
              <a:rPr lang="it-IT" sz="2000" b="1" i="1" dirty="0">
                <a:solidFill>
                  <a:srgbClr val="FFFF00"/>
                </a:solidFill>
              </a:rPr>
              <a:t>perché valutare</a:t>
            </a:r>
          </a:p>
          <a:p>
            <a:r>
              <a:rPr lang="it-IT" sz="2000" dirty="0">
                <a:solidFill>
                  <a:schemeClr val="bg1"/>
                </a:solidFill>
              </a:rPr>
              <a:t>- le ragioni degli utenti</a:t>
            </a:r>
          </a:p>
          <a:p>
            <a:r>
              <a:rPr lang="it-IT" sz="2000" b="1" i="1" dirty="0"/>
              <a:t> </a:t>
            </a:r>
            <a:r>
              <a:rPr lang="it-IT" sz="2000" b="1" i="1" dirty="0">
                <a:solidFill>
                  <a:srgbClr val="FFFF00"/>
                </a:solidFill>
              </a:rPr>
              <a:t>le funzioni</a:t>
            </a:r>
          </a:p>
          <a:p>
            <a:r>
              <a:rPr lang="it-IT" sz="2000" dirty="0"/>
              <a:t> </a:t>
            </a:r>
            <a:r>
              <a:rPr lang="it-IT" sz="2000" dirty="0">
                <a:solidFill>
                  <a:schemeClr val="bg1"/>
                </a:solidFill>
              </a:rPr>
              <a:t>diagnostica – formativa -  </a:t>
            </a:r>
            <a:r>
              <a:rPr lang="it-IT" sz="2000" dirty="0" smtClean="0">
                <a:solidFill>
                  <a:schemeClr val="bg1"/>
                </a:solidFill>
              </a:rPr>
              <a:t>documentativa - - </a:t>
            </a:r>
            <a:r>
              <a:rPr lang="it-IT" sz="2000" dirty="0">
                <a:solidFill>
                  <a:schemeClr val="bg1"/>
                </a:solidFill>
              </a:rPr>
              <a:t>orientativa</a:t>
            </a:r>
          </a:p>
          <a:p>
            <a:r>
              <a:rPr lang="it-IT" sz="2000" b="1" i="1" dirty="0">
                <a:solidFill>
                  <a:srgbClr val="FFFF00"/>
                </a:solidFill>
              </a:rPr>
              <a:t> cosa valutare</a:t>
            </a:r>
          </a:p>
          <a:p>
            <a:r>
              <a:rPr lang="it-IT" sz="2000" dirty="0">
                <a:solidFill>
                  <a:schemeClr val="bg1"/>
                </a:solidFill>
              </a:rPr>
              <a:t>- gli apprendimenti - le </a:t>
            </a:r>
            <a:r>
              <a:rPr lang="it-IT" sz="2000" dirty="0" smtClean="0">
                <a:solidFill>
                  <a:schemeClr val="bg1"/>
                </a:solidFill>
              </a:rPr>
              <a:t>competenze - - </a:t>
            </a:r>
            <a:r>
              <a:rPr lang="it-IT" sz="2000" dirty="0">
                <a:solidFill>
                  <a:schemeClr val="bg1"/>
                </a:solidFill>
              </a:rPr>
              <a:t>l’istituzione scolastica</a:t>
            </a:r>
          </a:p>
          <a:p>
            <a:r>
              <a:rPr lang="it-IT" sz="2000" b="1" i="1" dirty="0"/>
              <a:t> </a:t>
            </a:r>
            <a:r>
              <a:rPr lang="it-IT" sz="2000" b="1" i="1" dirty="0">
                <a:solidFill>
                  <a:srgbClr val="FFFF00"/>
                </a:solidFill>
              </a:rPr>
              <a:t>come valutare</a:t>
            </a:r>
          </a:p>
          <a:p>
            <a:r>
              <a:rPr lang="it-IT" sz="2000" dirty="0">
                <a:solidFill>
                  <a:schemeClr val="bg1"/>
                </a:solidFill>
              </a:rPr>
              <a:t>- dall’interno? -  dall’esterno?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060578" y="2928934"/>
            <a:ext cx="6128502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Terza parte: Il Sistema di Valutazione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273848" y="5324789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14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73848" y="4500570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13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73848" y="3714752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12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128338" y="6157712"/>
            <a:ext cx="3143272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FF0000"/>
                </a:solidFill>
              </a:rPr>
              <a:t>ESERCITAZIONE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3787280" y="6196113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15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430222" y="6185848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16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31" name="Freccia in giù 30"/>
          <p:cNvSpPr/>
          <p:nvPr/>
        </p:nvSpPr>
        <p:spPr>
          <a:xfrm>
            <a:off x="345286" y="2143116"/>
            <a:ext cx="428628" cy="1357322"/>
          </a:xfrm>
          <a:prstGeom prst="downArrow">
            <a:avLst>
              <a:gd name="adj1" fmla="val 50000"/>
              <a:gd name="adj2" fmla="val 1312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 rot="5400000">
            <a:off x="-126096" y="2745709"/>
            <a:ext cx="1385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FF0000"/>
                </a:solidFill>
              </a:rPr>
              <a:t>I n c o n t r i</a:t>
            </a:r>
          </a:p>
        </p:txBody>
      </p:sp>
      <p:cxnSp>
        <p:nvCxnSpPr>
          <p:cNvPr id="33" name="Connettore 2 32"/>
          <p:cNvCxnSpPr/>
          <p:nvPr/>
        </p:nvCxnSpPr>
        <p:spPr>
          <a:xfrm>
            <a:off x="514102" y="6441876"/>
            <a:ext cx="3143272" cy="158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rot="5400000">
            <a:off x="260329" y="6142301"/>
            <a:ext cx="583680" cy="1486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1028236" y="1844093"/>
            <a:ext cx="7358114" cy="584775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b="1" i="1" dirty="0" smtClean="0">
                <a:solidFill>
                  <a:srgbClr val="FFFF00"/>
                </a:solidFill>
              </a:rPr>
              <a:t>              </a:t>
            </a:r>
            <a:r>
              <a:rPr lang="it-IT" sz="2400" b="1" i="1" dirty="0" smtClean="0">
                <a:solidFill>
                  <a:srgbClr val="FFFF00"/>
                </a:solidFill>
              </a:rPr>
              <a:t>PROGETTAZIONE e VALUTAZIONE - </a:t>
            </a:r>
            <a:r>
              <a:rPr lang="it-IT" sz="2400" b="1" i="1" dirty="0" smtClean="0">
                <a:solidFill>
                  <a:schemeClr val="bg1"/>
                </a:solidFill>
              </a:rPr>
              <a:t>Gruppo 2</a:t>
            </a:r>
            <a:endParaRPr lang="it-IT" sz="3200" b="1" i="1" dirty="0">
              <a:solidFill>
                <a:schemeClr val="bg1"/>
              </a:solidFill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115938" y="1940641"/>
            <a:ext cx="1241484" cy="4001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b="1" i="1" dirty="0" smtClean="0">
                <a:solidFill>
                  <a:srgbClr val="002060"/>
                </a:solidFill>
              </a:rPr>
              <a:t>Corso  </a:t>
            </a:r>
            <a:endParaRPr lang="it-IT" sz="2000" b="1" i="1" dirty="0">
              <a:solidFill>
                <a:srgbClr val="002060"/>
              </a:solidFill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642910" y="1536316"/>
            <a:ext cx="228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 smtClean="0">
                <a:solidFill>
                  <a:schemeClr val="bg1"/>
                </a:solidFill>
              </a:rPr>
              <a:t>Prof. Mario Malizia</a:t>
            </a:r>
            <a:endParaRPr lang="it-IT" sz="1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8" grpId="0" animBg="1"/>
      <p:bldP spid="31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grpSp>
        <p:nvGrpSpPr>
          <p:cNvPr id="2" name="Gruppo 12"/>
          <p:cNvGrpSpPr/>
          <p:nvPr/>
        </p:nvGrpSpPr>
        <p:grpSpPr>
          <a:xfrm>
            <a:off x="357158" y="285728"/>
            <a:ext cx="2714644" cy="950719"/>
            <a:chOff x="357158" y="285728"/>
            <a:chExt cx="2714644" cy="950719"/>
          </a:xfrm>
        </p:grpSpPr>
        <p:pic>
          <p:nvPicPr>
            <p:cNvPr id="7" name="Picture 8" descr="https://www.mat.unical.it/images/logo.gif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161" y="285728"/>
              <a:ext cx="2628900" cy="900113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  <a:reflection blurRad="12700" stA="38000" endPos="28000" dist="5000" dir="5400000" sy="-100000" algn="bl" rotWithShape="0"/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sp>
          <p:nvSpPr>
            <p:cNvPr id="8" name="CasellaDiTesto 7"/>
            <p:cNvSpPr txBox="1"/>
            <p:nvPr/>
          </p:nvSpPr>
          <p:spPr>
            <a:xfrm>
              <a:off x="357158" y="928670"/>
              <a:ext cx="2714644" cy="307777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sz="1400" b="1" i="1" dirty="0">
                  <a:solidFill>
                    <a:srgbClr val="006600"/>
                  </a:solidFill>
                </a:rPr>
                <a:t>Università della Calabria</a:t>
              </a:r>
            </a:p>
          </p:txBody>
        </p:sp>
      </p:grpSp>
      <p:sp>
        <p:nvSpPr>
          <p:cNvPr id="2053" name="CasellaDiTesto 8"/>
          <p:cNvSpPr txBox="1">
            <a:spLocks noChangeArrowheads="1"/>
          </p:cNvSpPr>
          <p:nvPr/>
        </p:nvSpPr>
        <p:spPr bwMode="auto">
          <a:xfrm>
            <a:off x="2857500" y="465138"/>
            <a:ext cx="592934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3200" b="1" i="1">
                <a:solidFill>
                  <a:srgbClr val="FFFF00"/>
                </a:solidFill>
              </a:rPr>
              <a:t>Tirocinio Formativo Attivo</a:t>
            </a:r>
          </a:p>
          <a:p>
            <a:pPr algn="ctr"/>
            <a:r>
              <a:rPr lang="it-IT" b="1" i="1">
                <a:solidFill>
                  <a:srgbClr val="FFFF00"/>
                </a:solidFill>
              </a:rPr>
              <a:t>Anno Accademico 2012/2013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000100" y="4192510"/>
            <a:ext cx="7358114" cy="193899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r>
              <a:rPr lang="it-IT" sz="2400" b="1" i="1" dirty="0">
                <a:solidFill>
                  <a:srgbClr val="FFFF00"/>
                </a:solidFill>
              </a:rPr>
              <a:t>tipologie di prove</a:t>
            </a:r>
            <a:endParaRPr lang="it-IT" sz="2400" dirty="0">
              <a:solidFill>
                <a:srgbClr val="FFFF00"/>
              </a:solidFill>
            </a:endParaRPr>
          </a:p>
          <a:p>
            <a:r>
              <a:rPr lang="it-IT" sz="2400" dirty="0">
                <a:solidFill>
                  <a:schemeClr val="bg1"/>
                </a:solidFill>
              </a:rPr>
              <a:t>- non formalizzate -  oggettive</a:t>
            </a:r>
          </a:p>
          <a:p>
            <a:r>
              <a:rPr lang="it-IT" sz="2400" b="1" i="1" dirty="0"/>
              <a:t> </a:t>
            </a:r>
            <a:r>
              <a:rPr lang="it-IT" sz="2400" b="1" i="1" dirty="0">
                <a:solidFill>
                  <a:srgbClr val="FFFF00"/>
                </a:solidFill>
              </a:rPr>
              <a:t>La misurazione</a:t>
            </a:r>
            <a:endParaRPr lang="it-IT" sz="2400" dirty="0">
              <a:solidFill>
                <a:srgbClr val="FFFF00"/>
              </a:solidFill>
            </a:endParaRPr>
          </a:p>
          <a:p>
            <a:r>
              <a:rPr lang="it-IT" sz="2400" dirty="0">
                <a:solidFill>
                  <a:schemeClr val="bg1"/>
                </a:solidFill>
              </a:rPr>
              <a:t>- tendenza centrale -  omogeneità</a:t>
            </a:r>
          </a:p>
          <a:p>
            <a:r>
              <a:rPr lang="it-IT" sz="2400" dirty="0">
                <a:solidFill>
                  <a:schemeClr val="bg1"/>
                </a:solidFill>
              </a:rPr>
              <a:t>- interpretazione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989140" y="3610277"/>
            <a:ext cx="6128502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Quarta parte: La Verifica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14282" y="5396227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18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14282" y="4467533"/>
            <a:ext cx="55524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17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28" name="Freccia in giù 27"/>
          <p:cNvSpPr/>
          <p:nvPr/>
        </p:nvSpPr>
        <p:spPr>
          <a:xfrm>
            <a:off x="285720" y="2714620"/>
            <a:ext cx="428628" cy="1357322"/>
          </a:xfrm>
          <a:prstGeom prst="downArrow">
            <a:avLst>
              <a:gd name="adj1" fmla="val 50000"/>
              <a:gd name="adj2" fmla="val 1312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CasellaDiTesto 28"/>
          <p:cNvSpPr txBox="1"/>
          <p:nvPr/>
        </p:nvSpPr>
        <p:spPr>
          <a:xfrm rot="5400000">
            <a:off x="-185662" y="3317213"/>
            <a:ext cx="1385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FF0000"/>
                </a:solidFill>
              </a:rPr>
              <a:t>I n c o n t r 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028236" y="1844093"/>
            <a:ext cx="7358114" cy="584775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b="1" i="1" dirty="0" smtClean="0">
                <a:solidFill>
                  <a:srgbClr val="FFFF00"/>
                </a:solidFill>
              </a:rPr>
              <a:t>              </a:t>
            </a:r>
            <a:r>
              <a:rPr lang="it-IT" sz="2400" b="1" i="1" dirty="0" smtClean="0">
                <a:solidFill>
                  <a:srgbClr val="FFFF00"/>
                </a:solidFill>
              </a:rPr>
              <a:t>PROGETTAZIONE e VALUTAZIONE - </a:t>
            </a:r>
            <a:r>
              <a:rPr lang="it-IT" sz="2400" b="1" i="1" dirty="0" smtClean="0">
                <a:solidFill>
                  <a:schemeClr val="bg1"/>
                </a:solidFill>
              </a:rPr>
              <a:t>Gruppo 2</a:t>
            </a:r>
            <a:endParaRPr lang="it-IT" sz="3200" b="1" i="1" dirty="0">
              <a:solidFill>
                <a:schemeClr val="bg1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115938" y="1940641"/>
            <a:ext cx="1241484" cy="4001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b="1" i="1" dirty="0" smtClean="0">
                <a:solidFill>
                  <a:srgbClr val="002060"/>
                </a:solidFill>
              </a:rPr>
              <a:t>Corso  </a:t>
            </a:r>
            <a:endParaRPr lang="it-IT" sz="2000" b="1" i="1" dirty="0">
              <a:solidFill>
                <a:srgbClr val="002060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642910" y="1536316"/>
            <a:ext cx="228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 smtClean="0">
                <a:solidFill>
                  <a:schemeClr val="bg1"/>
                </a:solidFill>
              </a:rPr>
              <a:t>Prof. Mario Malizia</a:t>
            </a:r>
            <a:endParaRPr lang="it-IT" sz="1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22" grpId="0" animBg="1"/>
      <p:bldP spid="23" grpId="0" animBg="1"/>
      <p:bldP spid="28" grpId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grpSp>
        <p:nvGrpSpPr>
          <p:cNvPr id="2" name="Gruppo 12"/>
          <p:cNvGrpSpPr/>
          <p:nvPr/>
        </p:nvGrpSpPr>
        <p:grpSpPr>
          <a:xfrm>
            <a:off x="357158" y="285728"/>
            <a:ext cx="2714644" cy="950719"/>
            <a:chOff x="357158" y="285728"/>
            <a:chExt cx="2714644" cy="950719"/>
          </a:xfrm>
        </p:grpSpPr>
        <p:pic>
          <p:nvPicPr>
            <p:cNvPr id="7" name="Picture 8" descr="https://www.mat.unical.it/images/logo.gif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161" y="285728"/>
              <a:ext cx="2628900" cy="900113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  <a:reflection blurRad="12700" stA="38000" endPos="28000" dist="5000" dir="5400000" sy="-100000" algn="bl" rotWithShape="0"/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sp>
          <p:nvSpPr>
            <p:cNvPr id="8" name="CasellaDiTesto 7"/>
            <p:cNvSpPr txBox="1"/>
            <p:nvPr/>
          </p:nvSpPr>
          <p:spPr>
            <a:xfrm>
              <a:off x="357158" y="928670"/>
              <a:ext cx="2714644" cy="307777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sz="1400" b="1" i="1" dirty="0">
                  <a:solidFill>
                    <a:srgbClr val="006600"/>
                  </a:solidFill>
                </a:rPr>
                <a:t>Università della Calabria</a:t>
              </a:r>
            </a:p>
          </p:txBody>
        </p:sp>
      </p:grpSp>
      <p:sp>
        <p:nvSpPr>
          <p:cNvPr id="2053" name="CasellaDiTesto 8"/>
          <p:cNvSpPr txBox="1">
            <a:spLocks noChangeArrowheads="1"/>
          </p:cNvSpPr>
          <p:nvPr/>
        </p:nvSpPr>
        <p:spPr bwMode="auto">
          <a:xfrm>
            <a:off x="2857500" y="465138"/>
            <a:ext cx="592934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3200" b="1" i="1">
                <a:solidFill>
                  <a:srgbClr val="FFFF00"/>
                </a:solidFill>
              </a:rPr>
              <a:t>Tirocinio Formativo Attivo</a:t>
            </a:r>
          </a:p>
          <a:p>
            <a:pPr algn="ctr"/>
            <a:r>
              <a:rPr lang="it-IT" b="1" i="1">
                <a:solidFill>
                  <a:srgbClr val="FFFF00"/>
                </a:solidFill>
              </a:rPr>
              <a:t>Anno Accademico 2012/2013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883350" y="3939795"/>
            <a:ext cx="7358114" cy="193899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r>
              <a:rPr lang="it-IT" sz="2400" dirty="0" smtClean="0">
                <a:solidFill>
                  <a:srgbClr val="FFFF00"/>
                </a:solidFill>
              </a:rPr>
              <a:t>Orlando De Pietro</a:t>
            </a:r>
          </a:p>
          <a:p>
            <a:r>
              <a:rPr lang="it-IT" sz="2400" dirty="0" smtClean="0">
                <a:solidFill>
                  <a:schemeClr val="bg1"/>
                </a:solidFill>
              </a:rPr>
              <a:t>	Progettare e Valutare nella formazione, Monolite</a:t>
            </a:r>
          </a:p>
          <a:p>
            <a:r>
              <a:rPr lang="it-IT" sz="2400" dirty="0" smtClean="0">
                <a:solidFill>
                  <a:srgbClr val="FFFF00"/>
                </a:solidFill>
              </a:rPr>
              <a:t>Angela </a:t>
            </a:r>
            <a:r>
              <a:rPr lang="it-IT" sz="2400" dirty="0" err="1" smtClean="0">
                <a:solidFill>
                  <a:srgbClr val="FFFF00"/>
                </a:solidFill>
              </a:rPr>
              <a:t>Piu</a:t>
            </a:r>
            <a:endParaRPr lang="it-IT" sz="2400" dirty="0" smtClean="0">
              <a:solidFill>
                <a:srgbClr val="FFFF00"/>
              </a:solidFill>
            </a:endParaRPr>
          </a:p>
          <a:p>
            <a:r>
              <a:rPr lang="it-IT" sz="2400" dirty="0" smtClean="0">
                <a:solidFill>
                  <a:schemeClr val="bg1"/>
                </a:solidFill>
              </a:rPr>
              <a:t>	Progettare e valutare. Dalla comunità di </a:t>
            </a:r>
          </a:p>
          <a:p>
            <a:r>
              <a:rPr lang="it-IT" sz="2400" dirty="0" smtClean="0">
                <a:solidFill>
                  <a:schemeClr val="bg1"/>
                </a:solidFill>
              </a:rPr>
              <a:t>              apprendimento al portfolio, Monolite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872390" y="3357562"/>
            <a:ext cx="6128502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Testi adottati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886458" y="1844093"/>
            <a:ext cx="7358114" cy="584775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b="1" i="1" dirty="0" smtClean="0">
                <a:solidFill>
                  <a:srgbClr val="FFFF00"/>
                </a:solidFill>
              </a:rPr>
              <a:t>              </a:t>
            </a:r>
            <a:r>
              <a:rPr lang="it-IT" sz="2400" b="1" i="1" dirty="0" smtClean="0">
                <a:solidFill>
                  <a:srgbClr val="FFFF00"/>
                </a:solidFill>
              </a:rPr>
              <a:t>PROGETTAZIONE e VALUTAZIONE - </a:t>
            </a:r>
            <a:r>
              <a:rPr lang="it-IT" sz="2400" b="1" i="1" dirty="0" smtClean="0">
                <a:solidFill>
                  <a:schemeClr val="bg1"/>
                </a:solidFill>
              </a:rPr>
              <a:t>Gruppo 2</a:t>
            </a:r>
            <a:endParaRPr lang="it-IT" sz="3200" b="1" i="1" dirty="0">
              <a:solidFill>
                <a:schemeClr val="bg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974160" y="1940641"/>
            <a:ext cx="1241484" cy="4001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b="1" i="1" dirty="0" smtClean="0">
                <a:solidFill>
                  <a:srgbClr val="002060"/>
                </a:solidFill>
              </a:rPr>
              <a:t>Corso  </a:t>
            </a:r>
            <a:endParaRPr lang="it-IT" sz="2000" b="1" i="1" dirty="0">
              <a:solidFill>
                <a:srgbClr val="00206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01132" y="1536316"/>
            <a:ext cx="228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 smtClean="0">
                <a:solidFill>
                  <a:schemeClr val="bg1"/>
                </a:solidFill>
              </a:rPr>
              <a:t>Prof. Mario Malizia</a:t>
            </a:r>
            <a:endParaRPr lang="it-IT" sz="1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grpSp>
        <p:nvGrpSpPr>
          <p:cNvPr id="2" name="Gruppo 12"/>
          <p:cNvGrpSpPr/>
          <p:nvPr/>
        </p:nvGrpSpPr>
        <p:grpSpPr>
          <a:xfrm>
            <a:off x="357158" y="285728"/>
            <a:ext cx="2714644" cy="950719"/>
            <a:chOff x="357158" y="285728"/>
            <a:chExt cx="2714644" cy="950719"/>
          </a:xfrm>
        </p:grpSpPr>
        <p:pic>
          <p:nvPicPr>
            <p:cNvPr id="7" name="Picture 8" descr="https://www.mat.unical.it/images/logo.gif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161" y="285728"/>
              <a:ext cx="2628900" cy="900113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  <a:reflection blurRad="12700" stA="38000" endPos="28000" dist="5000" dir="5400000" sy="-100000" algn="bl" rotWithShape="0"/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sp>
          <p:nvSpPr>
            <p:cNvPr id="8" name="CasellaDiTesto 7"/>
            <p:cNvSpPr txBox="1"/>
            <p:nvPr/>
          </p:nvSpPr>
          <p:spPr>
            <a:xfrm>
              <a:off x="357158" y="928670"/>
              <a:ext cx="2714644" cy="307777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sz="1400" b="1" i="1" dirty="0">
                  <a:solidFill>
                    <a:srgbClr val="006600"/>
                  </a:solidFill>
                </a:rPr>
                <a:t>Università della Calabria</a:t>
              </a:r>
            </a:p>
          </p:txBody>
        </p:sp>
      </p:grpSp>
      <p:sp>
        <p:nvSpPr>
          <p:cNvPr id="2053" name="CasellaDiTesto 8"/>
          <p:cNvSpPr txBox="1">
            <a:spLocks noChangeArrowheads="1"/>
          </p:cNvSpPr>
          <p:nvPr/>
        </p:nvSpPr>
        <p:spPr bwMode="auto">
          <a:xfrm>
            <a:off x="2857500" y="465138"/>
            <a:ext cx="592934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3200" b="1" i="1">
                <a:solidFill>
                  <a:srgbClr val="FFFF00"/>
                </a:solidFill>
              </a:rPr>
              <a:t>Tirocinio Formativo Attivo</a:t>
            </a:r>
          </a:p>
          <a:p>
            <a:pPr algn="ctr"/>
            <a:r>
              <a:rPr lang="it-IT" b="1" i="1">
                <a:solidFill>
                  <a:srgbClr val="FFFF00"/>
                </a:solidFill>
              </a:rPr>
              <a:t>Anno Accademico 2012/2013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883350" y="3731975"/>
            <a:ext cx="7358114" cy="2554545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r>
              <a:rPr lang="it-IT" sz="2400" b="1" i="1" dirty="0" smtClean="0">
                <a:solidFill>
                  <a:schemeClr val="bg1"/>
                </a:solidFill>
              </a:rPr>
              <a:t>L’esame finale </a:t>
            </a:r>
            <a:r>
              <a:rPr lang="it-IT" sz="2400" b="1" i="1" dirty="0" smtClean="0">
                <a:solidFill>
                  <a:schemeClr val="bg1"/>
                </a:solidFill>
              </a:rPr>
              <a:t>consisterà </a:t>
            </a:r>
            <a:r>
              <a:rPr lang="it-IT" sz="2400" b="1" i="1" dirty="0" smtClean="0">
                <a:solidFill>
                  <a:schemeClr val="bg1"/>
                </a:solidFill>
              </a:rPr>
              <a:t>nello svolgimento di </a:t>
            </a:r>
            <a:endParaRPr lang="it-IT" sz="2400" b="1" i="1" dirty="0" smtClean="0">
              <a:solidFill>
                <a:schemeClr val="bg1"/>
              </a:solidFill>
            </a:endParaRPr>
          </a:p>
          <a:p>
            <a:r>
              <a:rPr lang="it-IT" sz="2400" b="1" i="1" dirty="0" smtClean="0">
                <a:solidFill>
                  <a:schemeClr val="bg1"/>
                </a:solidFill>
              </a:rPr>
              <a:t>un’</a:t>
            </a:r>
            <a:r>
              <a:rPr lang="it-IT" sz="2400" b="1" i="1" dirty="0" smtClean="0">
                <a:solidFill>
                  <a:srgbClr val="FFFF00"/>
                </a:solidFill>
              </a:rPr>
              <a:t>unica</a:t>
            </a:r>
            <a:r>
              <a:rPr lang="it-IT" sz="2400" b="1" i="1" dirty="0" smtClean="0">
                <a:solidFill>
                  <a:schemeClr val="bg1"/>
                </a:solidFill>
              </a:rPr>
              <a:t> </a:t>
            </a:r>
            <a:r>
              <a:rPr lang="it-IT" sz="2400" b="1" i="1" dirty="0" smtClean="0">
                <a:solidFill>
                  <a:srgbClr val="FFFF00"/>
                </a:solidFill>
              </a:rPr>
              <a:t>prova oggettiva </a:t>
            </a:r>
            <a:r>
              <a:rPr lang="it-IT" sz="2400" b="1" i="1" dirty="0" smtClean="0">
                <a:solidFill>
                  <a:schemeClr val="bg1"/>
                </a:solidFill>
              </a:rPr>
              <a:t>sugli argomenti trattati </a:t>
            </a:r>
            <a:endParaRPr lang="it-IT" sz="2400" b="1" i="1" dirty="0" smtClean="0">
              <a:solidFill>
                <a:schemeClr val="bg1"/>
              </a:solidFill>
            </a:endParaRPr>
          </a:p>
          <a:p>
            <a:r>
              <a:rPr lang="it-IT" sz="2400" b="1" i="1" dirty="0" smtClean="0">
                <a:solidFill>
                  <a:schemeClr val="bg1"/>
                </a:solidFill>
              </a:rPr>
              <a:t>nei </a:t>
            </a:r>
            <a:r>
              <a:rPr lang="it-IT" sz="2400" b="1" i="1" dirty="0" smtClean="0">
                <a:solidFill>
                  <a:schemeClr val="bg1"/>
                </a:solidFill>
              </a:rPr>
              <a:t>corsi di “Pedagogia speciale”, “Didattica generale e speciale”, “Progettazione e </a:t>
            </a:r>
            <a:r>
              <a:rPr lang="it-IT" sz="2400" b="1" i="1" dirty="0" smtClean="0">
                <a:solidFill>
                  <a:schemeClr val="bg1"/>
                </a:solidFill>
              </a:rPr>
              <a:t>valutazione</a:t>
            </a:r>
          </a:p>
          <a:p>
            <a:endParaRPr lang="it-IT" sz="1600" b="1" i="1" dirty="0" smtClean="0">
              <a:solidFill>
                <a:schemeClr val="bg1"/>
              </a:solidFill>
            </a:endParaRPr>
          </a:p>
          <a:p>
            <a:r>
              <a:rPr lang="it-IT" sz="2400" b="1" i="1" dirty="0" smtClean="0">
                <a:solidFill>
                  <a:srgbClr val="FFFF00"/>
                </a:solidFill>
              </a:rPr>
              <a:t>L’esame si svolgerà in un unico giorno alla fine di questo periodo di lezioni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872390" y="3071810"/>
            <a:ext cx="4771180" cy="461665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i="1" dirty="0" smtClean="0">
                <a:solidFill>
                  <a:srgbClr val="002060"/>
                </a:solidFill>
              </a:rPr>
              <a:t>MODALITA’ d’ESAME</a:t>
            </a:r>
            <a:endParaRPr lang="it-IT" sz="2400" b="1" i="1" dirty="0">
              <a:solidFill>
                <a:srgbClr val="00206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886458" y="1844093"/>
            <a:ext cx="7358114" cy="584775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b="1" i="1" dirty="0" smtClean="0">
                <a:solidFill>
                  <a:srgbClr val="FFFF00"/>
                </a:solidFill>
              </a:rPr>
              <a:t>              </a:t>
            </a:r>
            <a:r>
              <a:rPr lang="it-IT" sz="2400" b="1" i="1" dirty="0" smtClean="0">
                <a:solidFill>
                  <a:srgbClr val="FFFF00"/>
                </a:solidFill>
              </a:rPr>
              <a:t>PROGETTAZIONE e VALUTAZIONE - </a:t>
            </a:r>
            <a:r>
              <a:rPr lang="it-IT" sz="2400" b="1" i="1" dirty="0" smtClean="0">
                <a:solidFill>
                  <a:schemeClr val="bg1"/>
                </a:solidFill>
              </a:rPr>
              <a:t>Gruppo 2</a:t>
            </a:r>
            <a:endParaRPr lang="it-IT" sz="3200" b="1" i="1" dirty="0">
              <a:solidFill>
                <a:schemeClr val="bg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974160" y="1940641"/>
            <a:ext cx="1241484" cy="4001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000" b="1" i="1" dirty="0" smtClean="0">
                <a:solidFill>
                  <a:srgbClr val="002060"/>
                </a:solidFill>
              </a:rPr>
              <a:t>Corso  </a:t>
            </a:r>
            <a:endParaRPr lang="it-IT" sz="2000" b="1" i="1" dirty="0">
              <a:solidFill>
                <a:srgbClr val="00206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01132" y="1536316"/>
            <a:ext cx="228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 smtClean="0">
                <a:solidFill>
                  <a:schemeClr val="bg1"/>
                </a:solidFill>
              </a:rPr>
              <a:t>Prof. Mario Malizia</a:t>
            </a:r>
            <a:endParaRPr lang="it-IT" sz="1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351</Words>
  <Application>Microsoft Office PowerPoint</Application>
  <PresentationFormat>Presentazione su schermo (4:3)</PresentationFormat>
  <Paragraphs>101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17</cp:revision>
  <dcterms:created xsi:type="dcterms:W3CDTF">2013-02-24T14:50:09Z</dcterms:created>
  <dcterms:modified xsi:type="dcterms:W3CDTF">2013-02-27T08:12:59Z</dcterms:modified>
</cp:coreProperties>
</file>