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1" r:id="rId2"/>
    <p:sldId id="270" r:id="rId3"/>
    <p:sldId id="263" r:id="rId4"/>
    <p:sldId id="273" r:id="rId5"/>
    <p:sldId id="256" r:id="rId6"/>
    <p:sldId id="257" r:id="rId7"/>
    <p:sldId id="260" r:id="rId8"/>
    <p:sldId id="259" r:id="rId9"/>
    <p:sldId id="266" r:id="rId10"/>
    <p:sldId id="261" r:id="rId11"/>
    <p:sldId id="264" r:id="rId12"/>
    <p:sldId id="274" r:id="rId13"/>
    <p:sldId id="265" r:id="rId14"/>
    <p:sldId id="262" r:id="rId15"/>
    <p:sldId id="275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DCA65-4947-49A2-8402-3CA61C897E88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17DBF-C4FC-4B88-97F9-6F0C46D7F62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12927-1C4B-446F-B2CD-58DC5F829600}" type="slidenum">
              <a:rPr lang="it-IT" smtClean="0"/>
              <a:pPr/>
              <a:t>1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12927-1C4B-446F-B2CD-58DC5F829600}" type="slidenum">
              <a:rPr lang="it-IT" smtClean="0"/>
              <a:pPr/>
              <a:t>2</a:t>
            </a:fld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12927-1C4B-446F-B2CD-58DC5F829600}" type="slidenum">
              <a:rPr lang="it-IT" smtClean="0"/>
              <a:pPr/>
              <a:t>4</a:t>
            </a:fld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12927-1C4B-446F-B2CD-58DC5F829600}" type="slidenum">
              <a:rPr lang="it-IT" smtClean="0"/>
              <a:pPr/>
              <a:t>12</a:t>
            </a:fld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12927-1C4B-446F-B2CD-58DC5F829600}" type="slidenum">
              <a:rPr lang="it-IT" smtClean="0"/>
              <a:pPr/>
              <a:t>13</a:t>
            </a:fld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12927-1C4B-446F-B2CD-58DC5F829600}" type="slidenum">
              <a:rPr lang="it-IT" smtClean="0"/>
              <a:pPr/>
              <a:t>15</a:t>
            </a:fld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12927-1C4B-446F-B2CD-58DC5F829600}" type="slidenum">
              <a:rPr lang="it-IT" smtClean="0"/>
              <a:pPr/>
              <a:t>16</a:t>
            </a:fld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12927-1C4B-446F-B2CD-58DC5F829600}" type="slidenum">
              <a:rPr lang="it-IT" smtClean="0"/>
              <a:pPr/>
              <a:t>17</a:t>
            </a:fld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12927-1C4B-446F-B2CD-58DC5F829600}" type="slidenum">
              <a:rPr lang="it-IT" smtClean="0"/>
              <a:pPr/>
              <a:t>18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7203F-D088-411E-9E4B-2EED48C5F653}" type="datetimeFigureOut">
              <a:rPr lang="it-IT" smtClean="0"/>
              <a:pPr/>
              <a:t>09/03/2013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14480-CE03-4343-B2FD-1B026DCBE90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214282" y="3143248"/>
            <a:ext cx="8643998" cy="1569660"/>
          </a:xfrm>
          <a:prstGeom prst="rect">
            <a:avLst/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800" b="1" i="1" dirty="0" smtClean="0">
                <a:solidFill>
                  <a:schemeClr val="bg1"/>
                </a:solidFill>
              </a:rPr>
              <a:t>Un esempio di</a:t>
            </a:r>
          </a:p>
          <a:p>
            <a:pPr algn="ctr">
              <a:defRPr/>
            </a:pPr>
            <a:r>
              <a:rPr lang="it-IT" sz="4800" b="1" i="1" dirty="0" smtClean="0">
                <a:solidFill>
                  <a:schemeClr val="bg1"/>
                </a:solidFill>
              </a:rPr>
              <a:t>PROGETTAZIONE SCOLASTICA</a:t>
            </a:r>
            <a:endParaRPr lang="it-IT" sz="4800" b="1" i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4282" y="214290"/>
            <a:ext cx="8643998" cy="144655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400" b="1" i="1" dirty="0" err="1" smtClean="0">
                <a:solidFill>
                  <a:schemeClr val="bg1"/>
                </a:solidFill>
              </a:rPr>
              <a:t>T.F.A.</a:t>
            </a:r>
            <a:r>
              <a:rPr lang="it-IT" sz="4400" b="1" i="1" dirty="0" smtClean="0">
                <a:solidFill>
                  <a:schemeClr val="bg1"/>
                </a:solidFill>
              </a:rPr>
              <a:t> 2013</a:t>
            </a:r>
          </a:p>
          <a:p>
            <a:pPr algn="ctr">
              <a:defRPr/>
            </a:pPr>
            <a:r>
              <a:rPr lang="it-IT" sz="4400" b="1" i="1" dirty="0" smtClean="0">
                <a:solidFill>
                  <a:schemeClr val="bg1"/>
                </a:solidFill>
              </a:rPr>
              <a:t>Università della Calabria</a:t>
            </a:r>
            <a:endParaRPr lang="it-IT" sz="6600" b="1" i="1" dirty="0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357950" y="635795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Prof. Mario Malizia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214414" y="1928802"/>
            <a:ext cx="6715172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it-IT" sz="2400" b="1" dirty="0" smtClean="0"/>
              <a:t>CORSO: Progettazione e Valutazione</a:t>
            </a:r>
          </a:p>
          <a:p>
            <a:pPr marL="342900" indent="-342900" algn="ctr">
              <a:defRPr/>
            </a:pPr>
            <a:r>
              <a:rPr lang="it-IT" sz="2400" b="1" dirty="0" smtClean="0"/>
              <a:t>Gruppo 2</a:t>
            </a:r>
            <a:endParaRPr lang="it-IT" sz="24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5072074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chemeClr val="bg1"/>
                </a:solidFill>
              </a:rPr>
              <a:t>Allegati:  n. 1 </a:t>
            </a:r>
            <a:r>
              <a:rPr lang="it-IT" sz="2000" b="1" i="1" dirty="0" smtClean="0">
                <a:solidFill>
                  <a:schemeClr val="bg1"/>
                </a:solidFill>
              </a:rPr>
              <a:t>scheda, formato pdf (intelligenze </a:t>
            </a:r>
            <a:r>
              <a:rPr lang="it-IT" sz="2000" b="1" i="1" dirty="0" smtClean="0">
                <a:solidFill>
                  <a:schemeClr val="bg1"/>
                </a:solidFill>
              </a:rPr>
              <a:t>multiple di Gardner)</a:t>
            </a:r>
          </a:p>
          <a:p>
            <a:r>
              <a:rPr lang="it-IT" sz="2000" b="1" i="1" dirty="0" smtClean="0">
                <a:solidFill>
                  <a:schemeClr val="bg1"/>
                </a:solidFill>
              </a:rPr>
              <a:t>                 n. 1 </a:t>
            </a:r>
            <a:r>
              <a:rPr lang="it-IT" sz="2000" b="1" i="1" dirty="0" smtClean="0">
                <a:solidFill>
                  <a:schemeClr val="bg1"/>
                </a:solidFill>
              </a:rPr>
              <a:t>scheda, formato doc </a:t>
            </a:r>
            <a:r>
              <a:rPr lang="it-IT" sz="2000" b="1" i="1" dirty="0" smtClean="0">
                <a:solidFill>
                  <a:schemeClr val="bg1"/>
                </a:solidFill>
              </a:rPr>
              <a:t>(da “la testa ben fatta” di </a:t>
            </a:r>
            <a:r>
              <a:rPr lang="it-IT" sz="2000" b="1" i="1" dirty="0" err="1" smtClean="0">
                <a:solidFill>
                  <a:schemeClr val="bg1"/>
                </a:solidFill>
              </a:rPr>
              <a:t>Morin</a:t>
            </a:r>
            <a:r>
              <a:rPr lang="it-IT" sz="2000" b="1" i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it-IT" sz="2000" b="1" i="1" dirty="0" smtClean="0">
                <a:solidFill>
                  <a:schemeClr val="bg1"/>
                </a:solidFill>
              </a:rPr>
              <a:t>                 n. 1 file </a:t>
            </a:r>
            <a:r>
              <a:rPr lang="it-IT" sz="2000" b="1" i="1" dirty="0" err="1" smtClean="0">
                <a:solidFill>
                  <a:schemeClr val="bg1"/>
                </a:solidFill>
              </a:rPr>
              <a:t>ppt</a:t>
            </a:r>
            <a:r>
              <a:rPr lang="it-IT" sz="2000" b="1" i="1" dirty="0" smtClean="0">
                <a:solidFill>
                  <a:schemeClr val="bg1"/>
                </a:solidFill>
              </a:rPr>
              <a:t> su “incertezza cognitiva e incertezza storica” di </a:t>
            </a:r>
            <a:r>
              <a:rPr lang="it-IT" sz="2000" b="1" i="1" dirty="0" err="1" smtClean="0">
                <a:solidFill>
                  <a:schemeClr val="bg1"/>
                </a:solidFill>
              </a:rPr>
              <a:t>Morin</a:t>
            </a:r>
            <a:endParaRPr lang="it-IT" sz="2000" b="1" i="1" dirty="0" smtClean="0">
              <a:solidFill>
                <a:schemeClr val="bg1"/>
              </a:solidFill>
            </a:endParaRPr>
          </a:p>
          <a:p>
            <a:r>
              <a:rPr lang="it-IT" sz="2000" b="1" i="1" dirty="0" smtClean="0">
                <a:solidFill>
                  <a:schemeClr val="bg1"/>
                </a:solidFill>
              </a:rPr>
              <a:t>                 n. 1 file </a:t>
            </a:r>
            <a:r>
              <a:rPr lang="it-IT" sz="2000" b="1" i="1" dirty="0" err="1" smtClean="0">
                <a:solidFill>
                  <a:schemeClr val="bg1"/>
                </a:solidFill>
              </a:rPr>
              <a:t>ppt</a:t>
            </a:r>
            <a:r>
              <a:rPr lang="it-IT" sz="2000" b="1" i="1" dirty="0" smtClean="0">
                <a:solidFill>
                  <a:schemeClr val="bg1"/>
                </a:solidFill>
              </a:rPr>
              <a:t> su “costituzione gruppo di lavoro</a:t>
            </a:r>
            <a:endParaRPr lang="it-IT" sz="2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214282" y="571480"/>
            <a:ext cx="8001056" cy="36933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3333FF"/>
                </a:solidFill>
              </a:rPr>
              <a:t>Conoscenze indispensabili alla maturazione della competenza prevista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14282" y="1274139"/>
            <a:ext cx="8715436" cy="51552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arenR"/>
              <a:defRPr/>
            </a:pPr>
            <a:r>
              <a:rPr lang="it-IT" sz="1400" b="1" dirty="0">
                <a:solidFill>
                  <a:schemeClr val="tx2">
                    <a:lumMod val="75000"/>
                  </a:schemeClr>
                </a:solidFill>
              </a:rPr>
              <a:t>Conoscere la lingua madre nelle sue varie forme e nelle sue funzioni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it-IT" sz="1400" dirty="0"/>
              <a:t>        </a:t>
            </a:r>
            <a:r>
              <a:rPr lang="it-IT" sz="1400" dirty="0">
                <a:solidFill>
                  <a:srgbClr val="FF3300"/>
                </a:solidFill>
              </a:rPr>
              <a:t> disarticolazione</a:t>
            </a:r>
            <a:r>
              <a:rPr lang="it-IT" sz="1400" dirty="0"/>
              <a:t>: padroneggiare la varietà dei testi; riconoscere il piano del discorso sotteso ad un testo; articolare un piano del discorso in funzione della costruzione di un testo; conoscere le funzioni della lingua ed utilizzarle per perseguire uno </a:t>
            </a:r>
            <a:r>
              <a:rPr lang="it-IT" sz="1400" dirty="0" err="1"/>
              <a:t>scopo…etc</a:t>
            </a:r>
            <a:r>
              <a:rPr lang="it-IT" sz="1400" dirty="0"/>
              <a:t>:</a:t>
            </a:r>
          </a:p>
          <a:p>
            <a:pPr marL="342900" indent="-342900">
              <a:spcBef>
                <a:spcPct val="50000"/>
              </a:spcBef>
              <a:buFontTx/>
              <a:buAutoNum type="arabicParenR" startAt="2"/>
              <a:defRPr/>
            </a:pPr>
            <a:r>
              <a:rPr lang="it-IT" sz="1400" b="1" dirty="0">
                <a:solidFill>
                  <a:schemeClr val="tx2">
                    <a:lumMod val="75000"/>
                  </a:schemeClr>
                </a:solidFill>
              </a:rPr>
              <a:t>Conoscere gli elementi e le regole della comunicazione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it-IT" sz="1400" dirty="0"/>
              <a:t>        </a:t>
            </a:r>
            <a:r>
              <a:rPr lang="it-IT" sz="1400" dirty="0">
                <a:solidFill>
                  <a:srgbClr val="FF3300"/>
                </a:solidFill>
              </a:rPr>
              <a:t>disarticolazione:</a:t>
            </a:r>
            <a:r>
              <a:rPr lang="it-IT" sz="1400" dirty="0"/>
              <a:t> il referente, il destinatario, il messaggio, il codice, il canale, la funzione; padroneggiare le tecniche per la comunicazione: il brainstorming, la discussione, il dialogo, etc.</a:t>
            </a:r>
          </a:p>
          <a:p>
            <a:pPr marL="342900" indent="-342900">
              <a:spcBef>
                <a:spcPct val="50000"/>
              </a:spcBef>
              <a:buFontTx/>
              <a:buAutoNum type="arabicParenR" startAt="3"/>
              <a:defRPr/>
            </a:pPr>
            <a:r>
              <a:rPr lang="it-IT" sz="1400" b="1" dirty="0">
                <a:solidFill>
                  <a:schemeClr val="tx2">
                    <a:lumMod val="75000"/>
                  </a:schemeClr>
                </a:solidFill>
              </a:rPr>
              <a:t>Possedere un ricco vocabolario (italiano, inglese, altre lingue)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it-IT" sz="1400" dirty="0">
                <a:solidFill>
                  <a:srgbClr val="FF3300"/>
                </a:solidFill>
              </a:rPr>
              <a:t>        disarticolazione: </a:t>
            </a:r>
            <a:r>
              <a:rPr lang="it-IT" sz="1400" dirty="0"/>
              <a:t>conoscere il significato di molte parole; conoscere espressioni e modi di dire tipici di culture diverse; </a:t>
            </a:r>
          </a:p>
          <a:p>
            <a:pPr marL="342900" indent="-342900">
              <a:spcBef>
                <a:spcPct val="50000"/>
              </a:spcBef>
              <a:buFontTx/>
              <a:buAutoNum type="arabicParenR" startAt="4"/>
              <a:defRPr/>
            </a:pPr>
            <a:r>
              <a:rPr lang="it-IT" sz="1400" b="1" dirty="0">
                <a:solidFill>
                  <a:schemeClr val="tx2">
                    <a:lumMod val="75000"/>
                  </a:schemeClr>
                </a:solidFill>
              </a:rPr>
              <a:t>Conoscere le caratteristiche connotative di culture diverse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it-IT" sz="1400" dirty="0">
                <a:solidFill>
                  <a:srgbClr val="FF3300"/>
                </a:solidFill>
              </a:rPr>
              <a:t>         disarticolazione: </a:t>
            </a:r>
            <a:r>
              <a:rPr lang="it-IT" sz="1400" dirty="0"/>
              <a:t>conoscere comportamenti, modalità lavorative, aspettative di vita, modalità di relazione,  idealità perseguite, organizzazione sociale, etc.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it-IT" sz="1400" b="1" dirty="0"/>
              <a:t>5)     </a:t>
            </a:r>
            <a:r>
              <a:rPr lang="it-IT" sz="1400" b="1" dirty="0">
                <a:solidFill>
                  <a:schemeClr val="tx2">
                    <a:lumMod val="75000"/>
                  </a:schemeClr>
                </a:solidFill>
              </a:rPr>
              <a:t>Conoscere la storia delle religioni e le principali modalità di pratica</a:t>
            </a:r>
          </a:p>
          <a:p>
            <a:pPr marL="342900" indent="-342900">
              <a:spcBef>
                <a:spcPct val="50000"/>
              </a:spcBef>
              <a:buFontTx/>
              <a:buAutoNum type="arabicParenR" startAt="6"/>
              <a:defRPr/>
            </a:pPr>
            <a:r>
              <a:rPr lang="it-IT" sz="1400" b="1" dirty="0">
                <a:solidFill>
                  <a:schemeClr val="tx2">
                    <a:lumMod val="75000"/>
                  </a:schemeClr>
                </a:solidFill>
              </a:rPr>
              <a:t>Possedere conoscenze storiche e geografiche 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it-IT" sz="1400" dirty="0">
                <a:solidFill>
                  <a:srgbClr val="FF3300"/>
                </a:solidFill>
              </a:rPr>
              <a:t>      disarticolazione: </a:t>
            </a:r>
            <a:r>
              <a:rPr lang="it-IT" sz="1400" dirty="0"/>
              <a:t>connotazioni politiche (monarchia, repubblica, dittatoriale, etc.); collocazione geografica del territorio e caratteristiche particolari (clima, estensione, economia, etc.)                                  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it-IT" sz="1400" dirty="0"/>
              <a:t>7</a:t>
            </a:r>
            <a:r>
              <a:rPr lang="it-IT" sz="1400" b="1" dirty="0">
                <a:solidFill>
                  <a:schemeClr val="accent2"/>
                </a:solidFill>
              </a:rPr>
              <a:t>)     </a:t>
            </a:r>
            <a:r>
              <a:rPr lang="it-IT" sz="1400" b="1" dirty="0">
                <a:solidFill>
                  <a:schemeClr val="tx2">
                    <a:lumMod val="75000"/>
                  </a:schemeClr>
                </a:solidFill>
              </a:rPr>
              <a:t>Conoscere i diritti di cittadinanza del genere umano: diritto alla salute, all’istruzione, al lavoro, </a:t>
            </a:r>
            <a:r>
              <a:rPr lang="it-IT" sz="1400" b="1" dirty="0" err="1">
                <a:solidFill>
                  <a:schemeClr val="tx2">
                    <a:lumMod val="75000"/>
                  </a:schemeClr>
                </a:solidFill>
              </a:rPr>
              <a:t>etc…</a:t>
            </a:r>
            <a:endParaRPr lang="it-IT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142852"/>
            <a:ext cx="4771180" cy="36933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FFFF00"/>
                </a:solidFill>
              </a:rPr>
              <a:t>Obiettivi cognitivi (di apprendimento)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214282" y="616450"/>
            <a:ext cx="7715304" cy="646331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solidFill>
                  <a:srgbClr val="3333FF"/>
                </a:solidFill>
              </a:rPr>
              <a:t>Acquisizione dati su pre-requisiti e </a:t>
            </a:r>
            <a:r>
              <a:rPr lang="it-IT" b="1" dirty="0" smtClean="0">
                <a:solidFill>
                  <a:srgbClr val="3333FF"/>
                </a:solidFill>
              </a:rPr>
              <a:t>pre-conoscenze ritenute </a:t>
            </a:r>
            <a:r>
              <a:rPr lang="it-IT" b="1" dirty="0">
                <a:solidFill>
                  <a:srgbClr val="3333FF"/>
                </a:solidFill>
              </a:rPr>
              <a:t>indispensabili al tipo di attività proposta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142852"/>
            <a:ext cx="3485296" cy="36933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FFFF00"/>
                </a:solidFill>
              </a:rPr>
              <a:t>Prove diagnostiche di verifica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14282" y="1360146"/>
            <a:ext cx="871543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it-IT" dirty="0"/>
              <a:t>1) Padronanza dei codici comunicativi e  assunzione di Atteggiamenti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14282" y="1907109"/>
            <a:ext cx="8715436" cy="33855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it-IT" sz="1600" b="1" dirty="0">
                <a:solidFill>
                  <a:schemeClr val="bg1"/>
                </a:solidFill>
              </a:rPr>
              <a:t>Sa riferire sui contenuti di un testo orale o scritto (livello di </a:t>
            </a:r>
            <a:r>
              <a:rPr lang="it-IT" sz="1600" b="1" dirty="0">
                <a:solidFill>
                  <a:srgbClr val="FFFF00"/>
                </a:solidFill>
              </a:rPr>
              <a:t>comprensione oggettiva</a:t>
            </a:r>
            <a:r>
              <a:rPr lang="it-IT" sz="1600" b="1" dirty="0">
                <a:solidFill>
                  <a:schemeClr val="bg1"/>
                </a:solidFill>
              </a:rPr>
              <a:t>) 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14282" y="2355037"/>
            <a:ext cx="8715436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1600" b="1" dirty="0">
                <a:solidFill>
                  <a:schemeClr val="bg1"/>
                </a:solidFill>
              </a:rPr>
              <a:t>Effettua inferenze e fornisce la proprio </a:t>
            </a:r>
            <a:r>
              <a:rPr lang="it-IT" sz="1600" b="1" dirty="0">
                <a:solidFill>
                  <a:srgbClr val="FFFF00"/>
                </a:solidFill>
              </a:rPr>
              <a:t>interpretazione </a:t>
            </a:r>
            <a:r>
              <a:rPr lang="it-IT" sz="1600" b="1" dirty="0">
                <a:solidFill>
                  <a:schemeClr val="bg1"/>
                </a:solidFill>
              </a:rPr>
              <a:t>su contenuti del testo non espressi esplicitamente (livello di </a:t>
            </a:r>
            <a:r>
              <a:rPr lang="it-IT" sz="1600" b="1" dirty="0">
                <a:solidFill>
                  <a:srgbClr val="FFFF00"/>
                </a:solidFill>
              </a:rPr>
              <a:t>comprensione soggettiva</a:t>
            </a:r>
            <a:r>
              <a:rPr lang="it-IT" sz="1600" b="1" dirty="0">
                <a:solidFill>
                  <a:schemeClr val="bg1"/>
                </a:solidFill>
              </a:rPr>
              <a:t>)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14282" y="3078968"/>
            <a:ext cx="8715436" cy="33855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1600" b="1" dirty="0">
                <a:solidFill>
                  <a:schemeClr val="bg1"/>
                </a:solidFill>
              </a:rPr>
              <a:t>Si avvale opportunamente del contributo di </a:t>
            </a:r>
            <a:r>
              <a:rPr lang="it-IT" sz="1600" b="1" dirty="0">
                <a:solidFill>
                  <a:srgbClr val="FFFF00"/>
                </a:solidFill>
              </a:rPr>
              <a:t>altri codici </a:t>
            </a:r>
            <a:r>
              <a:rPr lang="it-IT" sz="1600" b="1" dirty="0">
                <a:solidFill>
                  <a:schemeClr val="bg1"/>
                </a:solidFill>
              </a:rPr>
              <a:t>nella prassi espressivo/comunicativa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14282" y="3549054"/>
            <a:ext cx="8715436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1600" b="1" dirty="0">
                <a:solidFill>
                  <a:schemeClr val="bg1"/>
                </a:solidFill>
              </a:rPr>
              <a:t>Nella prassi espressivo/comunicativa  ricorre a </a:t>
            </a:r>
            <a:r>
              <a:rPr lang="it-IT" sz="1600" b="1" dirty="0">
                <a:solidFill>
                  <a:srgbClr val="FFFF00"/>
                </a:solidFill>
              </a:rPr>
              <a:t>conoscenze </a:t>
            </a:r>
            <a:r>
              <a:rPr lang="it-IT" sz="1600" b="1" dirty="0">
                <a:solidFill>
                  <a:schemeClr val="bg1"/>
                </a:solidFill>
              </a:rPr>
              <a:t>diversificate in suo possesso o si richiama a informazioni superficiali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14282" y="4266946"/>
            <a:ext cx="8715436" cy="33855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1600" b="1" dirty="0">
                <a:solidFill>
                  <a:schemeClr val="bg1"/>
                </a:solidFill>
              </a:rPr>
              <a:t>Si dimostra interessato a tenere conto del </a:t>
            </a:r>
            <a:r>
              <a:rPr lang="it-IT" sz="1600" b="1" dirty="0">
                <a:solidFill>
                  <a:srgbClr val="FFFF00"/>
                </a:solidFill>
              </a:rPr>
              <a:t>punto di vista </a:t>
            </a:r>
            <a:r>
              <a:rPr lang="it-IT" sz="1600" b="1" dirty="0">
                <a:solidFill>
                  <a:schemeClr val="bg1"/>
                </a:solidFill>
              </a:rPr>
              <a:t>altrui o usa atteggiamenti di </a:t>
            </a:r>
            <a:r>
              <a:rPr lang="it-IT" sz="1600" b="1" dirty="0">
                <a:solidFill>
                  <a:srgbClr val="FFFF00"/>
                </a:solidFill>
              </a:rPr>
              <a:t>prevaricazione</a:t>
            </a:r>
            <a:r>
              <a:rPr lang="it-IT" sz="1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14282" y="4758269"/>
            <a:ext cx="8715436" cy="33855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1600" b="1" dirty="0">
                <a:solidFill>
                  <a:schemeClr val="bg1"/>
                </a:solidFill>
              </a:rPr>
              <a:t>Conosce i principali </a:t>
            </a:r>
            <a:r>
              <a:rPr lang="it-IT" sz="1600" b="1" dirty="0">
                <a:solidFill>
                  <a:srgbClr val="FFFF00"/>
                </a:solidFill>
              </a:rPr>
              <a:t>diritti della persona </a:t>
            </a:r>
            <a:r>
              <a:rPr lang="it-IT" sz="1600" b="1" dirty="0">
                <a:solidFill>
                  <a:schemeClr val="bg1"/>
                </a:solidFill>
              </a:rPr>
              <a:t>e li rispetta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214282" y="5224035"/>
            <a:ext cx="8715436" cy="33855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1600" b="1" dirty="0">
                <a:solidFill>
                  <a:schemeClr val="bg1"/>
                </a:solidFill>
              </a:rPr>
              <a:t>Dimostra </a:t>
            </a:r>
            <a:r>
              <a:rPr lang="it-IT" sz="1600" b="1" dirty="0">
                <a:solidFill>
                  <a:srgbClr val="FFFF00"/>
                </a:solidFill>
              </a:rPr>
              <a:t>senso di appartenenza </a:t>
            </a:r>
            <a:r>
              <a:rPr lang="it-IT" sz="1600" b="1" dirty="0">
                <a:solidFill>
                  <a:schemeClr val="bg1"/>
                </a:solidFill>
              </a:rPr>
              <a:t>al gruppo/classe e, più in generale, alla società di cui fa parte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4282" y="5696648"/>
            <a:ext cx="8715436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1600" b="1" dirty="0">
                <a:solidFill>
                  <a:schemeClr val="bg1"/>
                </a:solidFill>
              </a:rPr>
              <a:t>Qual è il livello di </a:t>
            </a:r>
            <a:r>
              <a:rPr lang="it-IT" sz="1600" b="1" dirty="0">
                <a:solidFill>
                  <a:srgbClr val="FFFF00"/>
                </a:solidFill>
              </a:rPr>
              <a:t>cultura generale</a:t>
            </a:r>
            <a:r>
              <a:rPr lang="it-IT" sz="1600" b="1" dirty="0">
                <a:solidFill>
                  <a:schemeClr val="bg1"/>
                </a:solidFill>
              </a:rPr>
              <a:t>, cui far riferimento nella relazione con gli altri per argomentare le sue tesi 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214282" y="6388072"/>
            <a:ext cx="8715436" cy="33855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1600" b="1" dirty="0">
                <a:solidFill>
                  <a:schemeClr val="bg1"/>
                </a:solidFill>
              </a:rPr>
              <a:t>Prende i</a:t>
            </a:r>
            <a:r>
              <a:rPr lang="it-IT" sz="1600" b="1" dirty="0">
                <a:solidFill>
                  <a:srgbClr val="FFFF00"/>
                </a:solidFill>
              </a:rPr>
              <a:t>niziative </a:t>
            </a:r>
            <a:r>
              <a:rPr lang="it-IT" sz="1600" b="1" dirty="0">
                <a:solidFill>
                  <a:schemeClr val="bg1"/>
                </a:solidFill>
              </a:rPr>
              <a:t>e si assume </a:t>
            </a:r>
            <a:r>
              <a:rPr lang="it-IT" sz="1600" b="1" dirty="0">
                <a:solidFill>
                  <a:srgbClr val="FFFF00"/>
                </a:solidFill>
              </a:rPr>
              <a:t>responsabilità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ccia in giù 7"/>
          <p:cNvSpPr/>
          <p:nvPr/>
        </p:nvSpPr>
        <p:spPr>
          <a:xfrm>
            <a:off x="4286248" y="3286124"/>
            <a:ext cx="714380" cy="135732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214290"/>
            <a:ext cx="5985626" cy="46166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FFFF00"/>
                </a:solidFill>
              </a:rPr>
              <a:t>RISULTATI delle Prove di VERIFICA diagnostica</a:t>
            </a:r>
            <a:endParaRPr lang="it-IT" sz="2400" b="1" i="1" dirty="0">
              <a:solidFill>
                <a:srgbClr val="FFFF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14282" y="785794"/>
            <a:ext cx="8643998" cy="3046988"/>
          </a:xfrm>
          <a:prstGeom prst="rect">
            <a:avLst/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3200" b="1" dirty="0" smtClean="0">
                <a:solidFill>
                  <a:schemeClr val="bg1"/>
                </a:solidFill>
              </a:rPr>
              <a:t>Se le prove di accertamento del possesso delle conoscenze necessarie in funzione della maturazione della competenza perseguita avranno messo in evidenza alcune carenze, dovrà essere progettato e perseguito il loro recupero prima di dare inizio all’attività 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83626" y="5720380"/>
            <a:ext cx="83582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it-IT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Seconda parte </a:t>
            </a:r>
            <a:r>
              <a:rPr lang="it-IT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del </a:t>
            </a:r>
            <a:r>
              <a:rPr lang="it-IT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corso</a:t>
            </a:r>
            <a:endParaRPr lang="it-IT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586770" y="4857760"/>
            <a:ext cx="5985626" cy="64633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600" b="1" i="1" dirty="0" smtClean="0">
                <a:solidFill>
                  <a:srgbClr val="FFFF00"/>
                </a:solidFill>
              </a:rPr>
              <a:t>Attività di COMPENSAZIONE</a:t>
            </a:r>
            <a:endParaRPr lang="it-IT" sz="36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214282" y="1792420"/>
            <a:ext cx="7929618" cy="707886"/>
          </a:xfrm>
          <a:prstGeom prst="rect">
            <a:avLst/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dirty="0">
                <a:solidFill>
                  <a:schemeClr val="bg1"/>
                </a:solidFill>
              </a:rPr>
              <a:t>Il processo formativo sarà caratterizzato dalla </a:t>
            </a:r>
            <a:r>
              <a:rPr lang="it-IT" sz="2000" b="1" dirty="0" smtClean="0">
                <a:solidFill>
                  <a:schemeClr val="bg1"/>
                </a:solidFill>
              </a:rPr>
              <a:t>pianificazione di </a:t>
            </a:r>
            <a:r>
              <a:rPr lang="it-IT" sz="2000" b="1" dirty="0">
                <a:solidFill>
                  <a:schemeClr val="bg1"/>
                </a:solidFill>
              </a:rPr>
              <a:t>attività che richiedano allo studente: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181253"/>
            <a:ext cx="4056800" cy="46166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>
                <a:solidFill>
                  <a:srgbClr val="FFFF00"/>
                </a:solidFill>
              </a:rPr>
              <a:t>Tipologie interventi didattici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14282" y="3447636"/>
            <a:ext cx="8715436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sz="1600" b="1" dirty="0"/>
              <a:t>l’acquisizione di specifiche conoscenze </a:t>
            </a:r>
            <a:r>
              <a:rPr lang="it-IT" sz="1600" b="1" dirty="0" smtClean="0"/>
              <a:t> (</a:t>
            </a:r>
            <a:r>
              <a:rPr lang="it-IT" sz="1600" b="1" dirty="0">
                <a:solidFill>
                  <a:srgbClr val="FF0000"/>
                </a:solidFill>
              </a:rPr>
              <a:t>ricerca-azione</a:t>
            </a:r>
            <a:r>
              <a:rPr lang="it-IT" sz="1600" b="1" dirty="0"/>
              <a:t>)  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14282" y="4087905"/>
            <a:ext cx="8715436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sz="1600" b="1" dirty="0"/>
              <a:t>l’associazione con altri contributi cognitivi, l’arricchimento e la rielaborazione in funzione di uno scopo (</a:t>
            </a:r>
            <a:r>
              <a:rPr lang="it-IT" sz="1600" b="1" dirty="0">
                <a:solidFill>
                  <a:srgbClr val="FF0000"/>
                </a:solidFill>
              </a:rPr>
              <a:t>unitarietà del sapere</a:t>
            </a:r>
            <a:r>
              <a:rPr lang="it-IT" sz="1600" b="1" dirty="0"/>
              <a:t>)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14282" y="4958131"/>
            <a:ext cx="8715436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sz="1600" b="1" dirty="0"/>
              <a:t>il riutilizzo delle stesse conoscenze in situazioni e attività diverse (</a:t>
            </a:r>
            <a:r>
              <a:rPr lang="it-IT" sz="1600" b="1" dirty="0">
                <a:solidFill>
                  <a:srgbClr val="FF0000"/>
                </a:solidFill>
              </a:rPr>
              <a:t>trasferibilità</a:t>
            </a:r>
            <a:r>
              <a:rPr lang="it-IT" sz="1600" b="1" dirty="0"/>
              <a:t>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14282" y="5590776"/>
            <a:ext cx="8715436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sz="1600" b="1" dirty="0"/>
              <a:t>la rendicontazione delle procedure adottate (</a:t>
            </a:r>
            <a:r>
              <a:rPr lang="it-IT" sz="1600" b="1" dirty="0">
                <a:solidFill>
                  <a:srgbClr val="FF0000"/>
                </a:solidFill>
              </a:rPr>
              <a:t>riflessione sul rapporto impegno/esito</a:t>
            </a:r>
            <a:r>
              <a:rPr lang="it-IT" sz="1600" b="1" dirty="0"/>
              <a:t>) 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214282" y="6233718"/>
            <a:ext cx="8715436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sz="1600" b="1" dirty="0"/>
              <a:t>la valutazione dell’esito (riflessione su </a:t>
            </a:r>
            <a:r>
              <a:rPr lang="it-IT" sz="1600" b="1" dirty="0">
                <a:solidFill>
                  <a:srgbClr val="FF0000"/>
                </a:solidFill>
              </a:rPr>
              <a:t>utilità e prospettive </a:t>
            </a:r>
            <a:r>
              <a:rPr lang="it-IT" sz="1600" b="1" dirty="0"/>
              <a:t>) 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4282" y="2786058"/>
            <a:ext cx="8715436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sz="1600" b="1" dirty="0"/>
              <a:t>la proposta o la condivisione dell’attività (</a:t>
            </a:r>
            <a:r>
              <a:rPr lang="it-IT" sz="1600" b="1" dirty="0">
                <a:solidFill>
                  <a:srgbClr val="FF0000"/>
                </a:solidFill>
              </a:rPr>
              <a:t>iniziativa-decisione</a:t>
            </a:r>
            <a:r>
              <a:rPr lang="it-IT" sz="1600" b="1" dirty="0"/>
              <a:t>) (</a:t>
            </a:r>
            <a:r>
              <a:rPr lang="it-IT" sz="1600" b="1" dirty="0">
                <a:solidFill>
                  <a:srgbClr val="339933"/>
                </a:solidFill>
              </a:rPr>
              <a:t>contratto formativo</a:t>
            </a:r>
            <a:r>
              <a:rPr lang="it-IT" sz="1600" b="1" dirty="0"/>
              <a:t>)   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714876" y="857232"/>
            <a:ext cx="4143404" cy="461665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chemeClr val="bg1"/>
                </a:solidFill>
              </a:rPr>
              <a:t>DIMENSIONE FORMATIVA</a:t>
            </a:r>
            <a:endParaRPr lang="it-IT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214282" y="1714488"/>
            <a:ext cx="264320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FF0000"/>
                </a:solidFill>
              </a:rPr>
              <a:t>DIBATTITO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642910" y="1130842"/>
            <a:ext cx="1714512" cy="36933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FFFF00"/>
                </a:solidFill>
              </a:rPr>
              <a:t>Attività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511644" y="225768"/>
            <a:ext cx="6072230" cy="52322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rgbClr val="3333FF"/>
                </a:solidFill>
              </a:rPr>
              <a:t>Strategie metodologiche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14282" y="5297481"/>
            <a:ext cx="264320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FF0000"/>
                </a:solidFill>
              </a:rPr>
              <a:t>DISCUSSIONE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14282" y="3500487"/>
            <a:ext cx="264320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FF0000"/>
                </a:solidFill>
              </a:rPr>
              <a:t>DIALOGO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214678" y="1714488"/>
            <a:ext cx="5643602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/>
              <a:t>Argomento di </a:t>
            </a:r>
            <a:r>
              <a:rPr lang="it-IT" dirty="0">
                <a:solidFill>
                  <a:srgbClr val="FF0000"/>
                </a:solidFill>
              </a:rPr>
              <a:t>interesse degli studenti </a:t>
            </a:r>
            <a:r>
              <a:rPr lang="it-IT" dirty="0"/>
              <a:t>(</a:t>
            </a:r>
            <a:r>
              <a:rPr lang="it-IT" b="1" i="1" dirty="0">
                <a:solidFill>
                  <a:srgbClr val="3333FF"/>
                </a:solidFill>
              </a:rPr>
              <a:t>esempio</a:t>
            </a:r>
            <a:r>
              <a:rPr lang="it-IT" dirty="0"/>
              <a:t>: </a:t>
            </a:r>
            <a:r>
              <a:rPr lang="it-IT" b="1" i="1" dirty="0">
                <a:solidFill>
                  <a:srgbClr val="339933"/>
                </a:solidFill>
              </a:rPr>
              <a:t>manifestare</a:t>
            </a:r>
            <a:r>
              <a:rPr lang="it-IT" dirty="0"/>
              <a:t> il proprio </a:t>
            </a:r>
            <a:r>
              <a:rPr lang="it-IT" dirty="0">
                <a:solidFill>
                  <a:srgbClr val="FF0000"/>
                </a:solidFill>
              </a:rPr>
              <a:t>punto di vista </a:t>
            </a:r>
            <a:r>
              <a:rPr lang="it-IT" dirty="0"/>
              <a:t>su un avvenimento, su una legge, su una decisione assunta dal collegio dei docenti o dal consiglio di istituto)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214678" y="3514555"/>
            <a:ext cx="5643602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/>
              <a:t>Argomento di interesse degli studenti (</a:t>
            </a:r>
            <a:r>
              <a:rPr lang="it-IT" b="1" i="1" dirty="0">
                <a:solidFill>
                  <a:srgbClr val="3333FF"/>
                </a:solidFill>
              </a:rPr>
              <a:t>esempio</a:t>
            </a:r>
            <a:r>
              <a:rPr lang="it-IT" dirty="0"/>
              <a:t>:</a:t>
            </a:r>
            <a:r>
              <a:rPr lang="it-IT" dirty="0">
                <a:solidFill>
                  <a:srgbClr val="3333FF"/>
                </a:solidFill>
              </a:rPr>
              <a:t> </a:t>
            </a:r>
            <a:r>
              <a:rPr lang="it-IT" dirty="0"/>
              <a:t>confrontarsi su come svolgere un compito o come affrontare una situazione che li riguarda, ma che non richiede necessariamente una decisione)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3214678" y="5300505"/>
            <a:ext cx="5643602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/>
              <a:t>Argomento </a:t>
            </a:r>
            <a:r>
              <a:rPr lang="it-IT" dirty="0">
                <a:solidFill>
                  <a:srgbClr val="FF0000"/>
                </a:solidFill>
              </a:rPr>
              <a:t>proposto dal docente </a:t>
            </a:r>
            <a:r>
              <a:rPr lang="it-IT" dirty="0"/>
              <a:t>o </a:t>
            </a:r>
            <a:r>
              <a:rPr lang="it-IT" dirty="0">
                <a:solidFill>
                  <a:srgbClr val="FF0000"/>
                </a:solidFill>
              </a:rPr>
              <a:t>generato da una particolare necessità</a:t>
            </a:r>
            <a:r>
              <a:rPr lang="it-IT" dirty="0"/>
              <a:t> (</a:t>
            </a:r>
            <a:r>
              <a:rPr lang="it-IT" b="1" i="1" dirty="0">
                <a:solidFill>
                  <a:srgbClr val="3333FF"/>
                </a:solidFill>
              </a:rPr>
              <a:t>esempio</a:t>
            </a:r>
            <a:r>
              <a:rPr lang="it-IT" dirty="0"/>
              <a:t>: </a:t>
            </a:r>
            <a:r>
              <a:rPr lang="it-IT" b="1" i="1" dirty="0">
                <a:solidFill>
                  <a:srgbClr val="339933"/>
                </a:solidFill>
              </a:rPr>
              <a:t>decidere</a:t>
            </a:r>
            <a:r>
              <a:rPr lang="it-IT" dirty="0"/>
              <a:t> la destinazione del viaggio d’istruzione; </a:t>
            </a:r>
            <a:r>
              <a:rPr lang="it-IT" b="1" i="1" dirty="0">
                <a:solidFill>
                  <a:srgbClr val="339933"/>
                </a:solidFill>
              </a:rPr>
              <a:t>decidere</a:t>
            </a:r>
            <a:r>
              <a:rPr lang="it-IT" dirty="0"/>
              <a:t> di partecipare ad una </a:t>
            </a:r>
            <a:r>
              <a:rPr lang="it-IT" dirty="0" err="1"/>
              <a:t>manifestazione…</a:t>
            </a:r>
            <a:r>
              <a:rPr lang="it-IT" dirty="0"/>
              <a:t>)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14282" y="2488164"/>
            <a:ext cx="2643206" cy="36933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0033CC"/>
                </a:solidFill>
              </a:rPr>
              <a:t>Punto di vista </a:t>
            </a:r>
          </a:p>
        </p:txBody>
      </p:sp>
      <p:sp>
        <p:nvSpPr>
          <p:cNvPr id="19" name="Freccia in giù 18"/>
          <p:cNvSpPr/>
          <p:nvPr/>
        </p:nvSpPr>
        <p:spPr>
          <a:xfrm>
            <a:off x="1400175" y="2143125"/>
            <a:ext cx="285750" cy="285750"/>
          </a:xfrm>
          <a:prstGeom prst="downArrow">
            <a:avLst/>
          </a:prstGeom>
          <a:solidFill>
            <a:srgbClr val="33993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214282" y="4300373"/>
            <a:ext cx="2643206" cy="36933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0033CC"/>
                </a:solidFill>
              </a:rPr>
              <a:t>Scambio </a:t>
            </a:r>
          </a:p>
        </p:txBody>
      </p:sp>
      <p:sp>
        <p:nvSpPr>
          <p:cNvPr id="21" name="Freccia in giù 20"/>
          <p:cNvSpPr/>
          <p:nvPr/>
        </p:nvSpPr>
        <p:spPr>
          <a:xfrm>
            <a:off x="1400175" y="3925888"/>
            <a:ext cx="285750" cy="285750"/>
          </a:xfrm>
          <a:prstGeom prst="downArrow">
            <a:avLst/>
          </a:prstGeom>
          <a:solidFill>
            <a:srgbClr val="33993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214282" y="6060064"/>
            <a:ext cx="2643206" cy="36933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0033CC"/>
                </a:solidFill>
              </a:rPr>
              <a:t>Decisione </a:t>
            </a:r>
          </a:p>
        </p:txBody>
      </p:sp>
      <p:sp>
        <p:nvSpPr>
          <p:cNvPr id="23" name="Freccia in giù 22"/>
          <p:cNvSpPr/>
          <p:nvPr/>
        </p:nvSpPr>
        <p:spPr>
          <a:xfrm>
            <a:off x="1400175" y="5715000"/>
            <a:ext cx="285750" cy="285750"/>
          </a:xfrm>
          <a:prstGeom prst="downArrow">
            <a:avLst/>
          </a:prstGeom>
          <a:solidFill>
            <a:srgbClr val="33993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3428992" y="967071"/>
            <a:ext cx="5429288" cy="461665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chemeClr val="bg1"/>
                </a:solidFill>
              </a:rPr>
              <a:t>DIMENSIONE FORMATIVO/OPERATIVA</a:t>
            </a:r>
            <a:endParaRPr lang="it-IT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142852"/>
            <a:ext cx="51998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 smtClean="0">
                <a:solidFill>
                  <a:srgbClr val="002060"/>
                </a:solidFill>
              </a:rPr>
              <a:t>CONTENUTI delle ATTIVITA’</a:t>
            </a:r>
            <a:endParaRPr lang="it-IT" sz="2000" b="1" i="1" dirty="0">
              <a:solidFill>
                <a:srgbClr val="00206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14282" y="642918"/>
            <a:ext cx="8643998" cy="1815882"/>
          </a:xfrm>
          <a:prstGeom prst="rect">
            <a:avLst/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800" dirty="0" smtClean="0">
                <a:solidFill>
                  <a:schemeClr val="bg1"/>
                </a:solidFill>
              </a:rPr>
              <a:t>Qui entra in gioco la professionalità del docente, il quale, dopo aver ideato (</a:t>
            </a:r>
            <a:r>
              <a:rPr lang="it-IT" sz="2800" b="1" i="1" dirty="0" smtClean="0">
                <a:solidFill>
                  <a:srgbClr val="FFFF00"/>
                </a:solidFill>
              </a:rPr>
              <a:t>progettato</a:t>
            </a:r>
            <a:r>
              <a:rPr lang="it-IT" sz="2800" dirty="0" smtClean="0">
                <a:solidFill>
                  <a:schemeClr val="bg1"/>
                </a:solidFill>
              </a:rPr>
              <a:t>) l’attività che intende svolgere, dovrà  scegliere e adottare le strategie più idonee a: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4282" y="3714752"/>
            <a:ext cx="8001056" cy="40011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i="1" dirty="0" smtClean="0">
                <a:solidFill>
                  <a:srgbClr val="FFFF00"/>
                </a:solidFill>
              </a:rPr>
              <a:t>- socializzarne le ragioni e le prospettive cognitivo/formative 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428992" y="4103260"/>
            <a:ext cx="5143536" cy="40011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i="1" dirty="0" smtClean="0">
                <a:solidFill>
                  <a:schemeClr val="bg1"/>
                </a:solidFill>
              </a:rPr>
              <a:t>contratto formativo</a:t>
            </a:r>
            <a:r>
              <a:rPr lang="it-IT" sz="2000" b="1" i="1" dirty="0" smtClean="0">
                <a:solidFill>
                  <a:srgbClr val="FFFF00"/>
                </a:solidFill>
              </a:rPr>
              <a:t> 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14282" y="4714884"/>
            <a:ext cx="8001056" cy="707886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buFontTx/>
              <a:buChar char="-"/>
              <a:defRPr/>
            </a:pPr>
            <a:r>
              <a:rPr lang="it-IT" sz="2000" b="1" i="1" dirty="0" smtClean="0">
                <a:solidFill>
                  <a:srgbClr val="FFFF00"/>
                </a:solidFill>
              </a:rPr>
              <a:t>partecipare all’attività alla pari con lo studente </a:t>
            </a:r>
            <a:r>
              <a:rPr lang="it-IT" sz="2000" b="1" i="1" dirty="0" smtClean="0">
                <a:solidFill>
                  <a:schemeClr val="bg1"/>
                </a:solidFill>
              </a:rPr>
              <a:t>(ricerca-azione;</a:t>
            </a:r>
          </a:p>
          <a:p>
            <a:pPr>
              <a:defRPr/>
            </a:pPr>
            <a:r>
              <a:rPr lang="it-IT" sz="2000" b="1" i="1" dirty="0" smtClean="0">
                <a:solidFill>
                  <a:schemeClr val="bg1"/>
                </a:solidFill>
              </a:rPr>
              <a:t>  relazione d’aiuto)</a:t>
            </a:r>
            <a:r>
              <a:rPr lang="it-IT" sz="2000" b="1" i="1" dirty="0" smtClean="0">
                <a:solidFill>
                  <a:srgbClr val="FFFF00"/>
                </a:solidFill>
              </a:rPr>
              <a:t> 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428992" y="5126546"/>
            <a:ext cx="5143536" cy="40011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i="1" dirty="0" smtClean="0">
                <a:solidFill>
                  <a:schemeClr val="bg1"/>
                </a:solidFill>
              </a:rPr>
              <a:t>coordinamento - mediazione didattica  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14282" y="2668312"/>
            <a:ext cx="8001056" cy="40011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i="1" dirty="0" smtClean="0">
                <a:solidFill>
                  <a:srgbClr val="FFFF00"/>
                </a:solidFill>
              </a:rPr>
              <a:t>- creare la motivazione intorno all’argomento 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428992" y="3071810"/>
            <a:ext cx="5143536" cy="40011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i="1" dirty="0" smtClean="0">
                <a:solidFill>
                  <a:schemeClr val="bg1"/>
                </a:solidFill>
              </a:rPr>
              <a:t>anche di carattere disciplinare</a:t>
            </a:r>
            <a:r>
              <a:rPr lang="it-IT" sz="2000" b="1" i="1" dirty="0" smtClean="0">
                <a:solidFill>
                  <a:srgbClr val="FFFF00"/>
                </a:solidFill>
              </a:rPr>
              <a:t> 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14282" y="5760500"/>
            <a:ext cx="8001056" cy="707886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buFontTx/>
              <a:buChar char="-"/>
              <a:defRPr/>
            </a:pPr>
            <a:r>
              <a:rPr lang="it-IT" sz="2000" b="1" i="1" dirty="0" smtClean="0">
                <a:solidFill>
                  <a:srgbClr val="FFFF00"/>
                </a:solidFill>
              </a:rPr>
              <a:t>monitorare lo svolgimento dell’attività e proporre riflessioni, punti di</a:t>
            </a:r>
          </a:p>
          <a:p>
            <a:pPr>
              <a:defRPr/>
            </a:pPr>
            <a:r>
              <a:rPr lang="it-IT" sz="2000" b="1" i="1" dirty="0" smtClean="0">
                <a:solidFill>
                  <a:srgbClr val="FFFF00"/>
                </a:solidFill>
              </a:rPr>
              <a:t>  vista, modifiche, ecc.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428992" y="6172162"/>
            <a:ext cx="5143536" cy="40011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i="1" dirty="0" smtClean="0">
                <a:solidFill>
                  <a:schemeClr val="bg1"/>
                </a:solidFill>
              </a:rPr>
              <a:t>valutazione formativa – meta-cognizione 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357166"/>
            <a:ext cx="2127974" cy="40011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 smtClean="0">
                <a:solidFill>
                  <a:srgbClr val="FFFF00"/>
                </a:solidFill>
              </a:rPr>
              <a:t>VERIFICA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14282" y="857232"/>
            <a:ext cx="8643998" cy="646331"/>
          </a:xfrm>
          <a:prstGeom prst="rect">
            <a:avLst/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b="1" dirty="0" smtClean="0">
                <a:solidFill>
                  <a:schemeClr val="bg1"/>
                </a:solidFill>
              </a:rPr>
              <a:t>Accertamento del possesso delle conoscenze selezionate e ritenute necessarie alla maturazione della competenza perseguita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14282" y="2000240"/>
            <a:ext cx="242889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dirty="0" smtClean="0"/>
              <a:t>TIPOLOGIE </a:t>
            </a:r>
            <a:r>
              <a:rPr lang="it-IT" sz="1600" b="1" dirty="0" err="1" smtClean="0"/>
              <a:t>DI</a:t>
            </a:r>
            <a:r>
              <a:rPr lang="it-IT" sz="1600" b="1" dirty="0" smtClean="0"/>
              <a:t> PROVE   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447989" y="2967335"/>
            <a:ext cx="45506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it-IT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Seconda parte</a:t>
            </a:r>
          </a:p>
          <a:p>
            <a:pPr algn="ctr"/>
            <a:r>
              <a:rPr lang="it-IT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del </a:t>
            </a:r>
            <a:r>
              <a:rPr lang="it-IT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corso</a:t>
            </a:r>
            <a:endParaRPr lang="it-IT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357166"/>
            <a:ext cx="2127974" cy="40011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 smtClean="0">
                <a:solidFill>
                  <a:srgbClr val="FFFF00"/>
                </a:solidFill>
              </a:rPr>
              <a:t>VALUTAZIONE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14282" y="857232"/>
            <a:ext cx="8643998" cy="1015663"/>
          </a:xfrm>
          <a:prstGeom prst="rect">
            <a:avLst/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dirty="0" smtClean="0">
                <a:solidFill>
                  <a:schemeClr val="bg1"/>
                </a:solidFill>
              </a:rPr>
              <a:t>Accertamento dei comportamenti e degli atteggiamenti messi in atto dallo studente a fine progetto </a:t>
            </a:r>
            <a:r>
              <a:rPr lang="it-IT" sz="2000" b="1" dirty="0" smtClean="0">
                <a:solidFill>
                  <a:srgbClr val="FFFF00"/>
                </a:solidFill>
              </a:rPr>
              <a:t>(grado di studi - fine anno - fine trimestre  - fine attività</a:t>
            </a:r>
            <a:r>
              <a:rPr lang="it-IT" sz="2000" b="1" dirty="0" smtClean="0">
                <a:solidFill>
                  <a:schemeClr val="bg1"/>
                </a:solidFill>
              </a:rPr>
              <a:t>)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14282" y="2000240"/>
            <a:ext cx="242889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dirty="0" smtClean="0"/>
              <a:t>CRITERI INTERPRETATIVI   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447989" y="2967335"/>
            <a:ext cx="45506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it-IT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Seconda parte</a:t>
            </a:r>
          </a:p>
          <a:p>
            <a:pPr algn="ctr"/>
            <a:r>
              <a:rPr lang="it-IT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del </a:t>
            </a:r>
            <a:r>
              <a:rPr lang="it-IT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corso</a:t>
            </a:r>
            <a:endParaRPr lang="it-IT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357166"/>
            <a:ext cx="3128106" cy="40011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 smtClean="0">
                <a:solidFill>
                  <a:srgbClr val="FFFF00"/>
                </a:solidFill>
              </a:rPr>
              <a:t>AUTO-VALUTAZIONE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14282" y="857232"/>
            <a:ext cx="8643998" cy="1015663"/>
          </a:xfrm>
          <a:prstGeom prst="rect">
            <a:avLst/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b="1" dirty="0" smtClean="0">
                <a:solidFill>
                  <a:schemeClr val="bg1"/>
                </a:solidFill>
              </a:rPr>
              <a:t>Rendicontazione attività – riflessione sul percorso –  difficoltà riscontrate – valutazione scelte operate - rilevazione punti di forza e di debolezza – valutazione esiti – attribuzione valore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14282" y="2000240"/>
            <a:ext cx="242889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600" b="1" dirty="0" smtClean="0"/>
              <a:t>CRITERI INTERPRETATIVI   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447989" y="2967335"/>
            <a:ext cx="45506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it-IT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Seconda parte</a:t>
            </a:r>
          </a:p>
          <a:p>
            <a:pPr algn="ctr"/>
            <a:r>
              <a:rPr lang="it-IT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del </a:t>
            </a:r>
            <a:r>
              <a:rPr lang="it-IT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corso</a:t>
            </a:r>
            <a:endParaRPr lang="it-IT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225760" y="1928802"/>
            <a:ext cx="4500594" cy="707886"/>
          </a:xfrm>
          <a:prstGeom prst="rect">
            <a:avLst/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4000" dirty="0" smtClean="0">
                <a:solidFill>
                  <a:schemeClr val="bg1"/>
                </a:solidFill>
              </a:rPr>
              <a:t>Finalità formativa</a:t>
            </a:r>
            <a:endParaRPr lang="it-IT" sz="4000" dirty="0">
              <a:solidFill>
                <a:schemeClr val="bg1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717860" y="-142900"/>
            <a:ext cx="77193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it-IT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Progettazione scolastica </a:t>
            </a:r>
            <a:endParaRPr lang="it-IT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25760" y="3649808"/>
            <a:ext cx="4500594" cy="707886"/>
          </a:xfrm>
          <a:prstGeom prst="rect">
            <a:avLst/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4000" dirty="0" smtClean="0">
                <a:solidFill>
                  <a:schemeClr val="bg1"/>
                </a:solidFill>
              </a:rPr>
              <a:t>Obiettivo formativo </a:t>
            </a:r>
            <a:endParaRPr lang="it-IT" sz="4000" dirty="0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25760" y="1000108"/>
            <a:ext cx="114300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i="1" dirty="0" smtClean="0">
                <a:solidFill>
                  <a:srgbClr val="002060"/>
                </a:solidFill>
              </a:rPr>
              <a:t>per</a:t>
            </a:r>
            <a:endParaRPr lang="it-IT" sz="4000" b="1" i="1" dirty="0"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929190" y="1928802"/>
            <a:ext cx="400052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i="1" dirty="0">
                <a:solidFill>
                  <a:srgbClr val="002060"/>
                </a:solidFill>
              </a:rPr>
              <a:t>l</a:t>
            </a:r>
            <a:r>
              <a:rPr lang="it-IT" sz="4000" b="1" i="1" dirty="0" smtClean="0">
                <a:solidFill>
                  <a:srgbClr val="002060"/>
                </a:solidFill>
              </a:rPr>
              <a:t>ungo termine</a:t>
            </a:r>
            <a:endParaRPr lang="it-IT" sz="4000" b="1" i="1" dirty="0">
              <a:solidFill>
                <a:srgbClr val="00206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929190" y="3649808"/>
            <a:ext cx="400052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i="1" dirty="0" smtClean="0">
                <a:solidFill>
                  <a:srgbClr val="002060"/>
                </a:solidFill>
              </a:rPr>
              <a:t>medio termine</a:t>
            </a:r>
            <a:endParaRPr lang="it-IT" sz="4000" b="1" i="1" dirty="0">
              <a:solidFill>
                <a:srgbClr val="00206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14282" y="5221444"/>
            <a:ext cx="4500594" cy="707886"/>
          </a:xfrm>
          <a:prstGeom prst="rect">
            <a:avLst/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4000" dirty="0" smtClean="0">
                <a:solidFill>
                  <a:schemeClr val="bg1"/>
                </a:solidFill>
              </a:rPr>
              <a:t>Obiettivo cognitivo </a:t>
            </a:r>
            <a:endParaRPr lang="it-IT" sz="4000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917712" y="5221444"/>
            <a:ext cx="400052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i="1" dirty="0" smtClean="0">
                <a:solidFill>
                  <a:srgbClr val="002060"/>
                </a:solidFill>
              </a:rPr>
              <a:t>breve termine</a:t>
            </a:r>
            <a:endParaRPr lang="it-IT" sz="4000" b="1" i="1" dirty="0">
              <a:solidFill>
                <a:srgbClr val="00206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14348" y="2804694"/>
            <a:ext cx="7715304" cy="33855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600" b="1" dirty="0" smtClean="0">
                <a:solidFill>
                  <a:srgbClr val="3333FF"/>
                </a:solidFill>
              </a:rPr>
              <a:t>PIANO OFFERTA FORMATIVA – Collegio dei docenti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714348" y="4519206"/>
            <a:ext cx="7715304" cy="33855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600" b="1" dirty="0" smtClean="0">
                <a:solidFill>
                  <a:srgbClr val="3333FF"/>
                </a:solidFill>
              </a:rPr>
              <a:t>PIANIFICAZIONE ATTIVITA’ GRUPPO CLASSE – </a:t>
            </a:r>
            <a:r>
              <a:rPr lang="it-IT" sz="1600" b="1" dirty="0">
                <a:solidFill>
                  <a:srgbClr val="3333FF"/>
                </a:solidFill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</a:rPr>
              <a:t>Consiglio di classe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714348" y="6090842"/>
            <a:ext cx="7715304" cy="33855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600" b="1" dirty="0" smtClean="0">
                <a:solidFill>
                  <a:srgbClr val="3333FF"/>
                </a:solidFill>
              </a:rPr>
              <a:t>PIANIFICAZIONE ATTIVITA’ GRUPPO CLASSE – </a:t>
            </a:r>
            <a:r>
              <a:rPr lang="it-IT" sz="1600" b="1" dirty="0">
                <a:solidFill>
                  <a:srgbClr val="3333FF"/>
                </a:solidFill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</a:rPr>
              <a:t>Consiglio di classe – singolo docente</a:t>
            </a:r>
            <a:endParaRPr lang="it-IT" sz="16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  <p:bldP spid="9" grpId="0" animBg="1"/>
      <p:bldP spid="10" grpId="0" animBg="1"/>
      <p:bldP spid="11" grpId="0" animBg="1"/>
      <p:bldP spid="12" grpId="0" animBg="1"/>
      <p:bldP spid="16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714348" y="142852"/>
            <a:ext cx="7715304" cy="36933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3333FF"/>
                </a:solidFill>
              </a:rPr>
              <a:t>METODOLOGIA: scelta strategie opportune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14282" y="1247914"/>
            <a:ext cx="8715436" cy="9541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>
              <a:buFontTx/>
              <a:buAutoNum type="alphaUcParenR"/>
              <a:defRPr/>
            </a:pPr>
            <a:r>
              <a:rPr lang="it-IT" sz="1400" b="1" i="1" dirty="0">
                <a:solidFill>
                  <a:srgbClr val="FF0000"/>
                </a:solidFill>
              </a:rPr>
              <a:t>RELAZIONALE:</a:t>
            </a:r>
          </a:p>
          <a:p>
            <a:pPr marL="342900" indent="-342900">
              <a:defRPr/>
            </a:pPr>
            <a:r>
              <a:rPr lang="it-IT" sz="1400" b="1" i="1" dirty="0">
                <a:solidFill>
                  <a:srgbClr val="FF0000"/>
                </a:solidFill>
              </a:rPr>
              <a:t>	</a:t>
            </a:r>
            <a:r>
              <a:rPr lang="it-IT" sz="1400" b="1" dirty="0"/>
              <a:t>che si esprime nel </a:t>
            </a:r>
            <a:r>
              <a:rPr lang="it-IT" sz="1400" b="1" i="1" dirty="0">
                <a:solidFill>
                  <a:srgbClr val="FF0000"/>
                </a:solidFill>
              </a:rPr>
              <a:t>riconoscimento dell’interdipendenza docente/studente </a:t>
            </a:r>
            <a:r>
              <a:rPr lang="it-IT" sz="1400" b="1" dirty="0"/>
              <a:t>all’interno di un gruppo o di una comunità educante e che pone entrambi i soggetti sul </a:t>
            </a:r>
            <a:r>
              <a:rPr lang="it-IT" sz="1400" b="1" dirty="0">
                <a:solidFill>
                  <a:srgbClr val="FF0000"/>
                </a:solidFill>
              </a:rPr>
              <a:t>medesimo piano </a:t>
            </a:r>
            <a:r>
              <a:rPr lang="it-IT" sz="1400" b="1" dirty="0"/>
              <a:t>(</a:t>
            </a:r>
            <a:r>
              <a:rPr lang="it-IT" sz="1400" b="1" dirty="0">
                <a:solidFill>
                  <a:srgbClr val="3333FF"/>
                </a:solidFill>
              </a:rPr>
              <a:t>in riferimento all’attività in svolgimento</a:t>
            </a:r>
            <a:r>
              <a:rPr lang="it-IT" sz="1400" b="1" dirty="0"/>
              <a:t>)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732858"/>
            <a:ext cx="4271114" cy="36933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i="1" dirty="0">
                <a:solidFill>
                  <a:srgbClr val="FFFF00"/>
                </a:solidFill>
              </a:rPr>
              <a:t>COMPETENZE richieste al Docente: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14282" y="2390922"/>
            <a:ext cx="8715436" cy="9541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it-IT" sz="1400" b="1" i="1" dirty="0">
                <a:solidFill>
                  <a:srgbClr val="FF0000"/>
                </a:solidFill>
              </a:rPr>
              <a:t>B)  PROGETTUALE:</a:t>
            </a:r>
          </a:p>
          <a:p>
            <a:pPr marL="342900" indent="-342900">
              <a:defRPr/>
            </a:pPr>
            <a:r>
              <a:rPr lang="it-IT" sz="1400" b="1" i="1" dirty="0">
                <a:solidFill>
                  <a:srgbClr val="FF0000"/>
                </a:solidFill>
              </a:rPr>
              <a:t>	</a:t>
            </a:r>
            <a:r>
              <a:rPr lang="it-IT" sz="1400" b="1" dirty="0"/>
              <a:t>che si esprime nella capacità di </a:t>
            </a:r>
            <a:r>
              <a:rPr lang="it-IT" sz="1400" b="1" i="1" dirty="0">
                <a:solidFill>
                  <a:srgbClr val="FF0000"/>
                </a:solidFill>
              </a:rPr>
              <a:t>predisporre le condizioni e proporre l’attività </a:t>
            </a:r>
            <a:r>
              <a:rPr lang="it-IT" sz="1400" b="1" dirty="0"/>
              <a:t>nei modi più opportuni perché maturi l’interesse degli studenti verso di essa, facendone intuire l’utilità in funzione del  progetto di vita di ognuno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14282" y="3530418"/>
            <a:ext cx="8715436" cy="9541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it-IT" sz="1400" b="1" i="1" dirty="0">
                <a:solidFill>
                  <a:srgbClr val="FF0000"/>
                </a:solidFill>
              </a:rPr>
              <a:t>C)  COMUNICATIVO/ESPRESSIVA:</a:t>
            </a:r>
          </a:p>
          <a:p>
            <a:pPr marL="342900" indent="-342900">
              <a:defRPr/>
            </a:pPr>
            <a:r>
              <a:rPr lang="it-IT" sz="1400" b="1" i="1" dirty="0">
                <a:solidFill>
                  <a:srgbClr val="FF0000"/>
                </a:solidFill>
              </a:rPr>
              <a:t>	</a:t>
            </a:r>
            <a:r>
              <a:rPr lang="it-IT" sz="1400" b="1" dirty="0"/>
              <a:t>che si esprime nella capacità di </a:t>
            </a:r>
            <a:r>
              <a:rPr lang="it-IT" sz="1400" b="1" i="1" dirty="0">
                <a:solidFill>
                  <a:srgbClr val="FF0000"/>
                </a:solidFill>
              </a:rPr>
              <a:t>manifestare mediante il </a:t>
            </a:r>
            <a:r>
              <a:rPr lang="it-IT" sz="1400" b="1" i="1" dirty="0" err="1">
                <a:solidFill>
                  <a:srgbClr val="FF0000"/>
                </a:solidFill>
              </a:rPr>
              <a:t>padroneggiamento</a:t>
            </a:r>
            <a:r>
              <a:rPr lang="it-IT" sz="1400" b="1" i="1" dirty="0">
                <a:solidFill>
                  <a:srgbClr val="FF0000"/>
                </a:solidFill>
              </a:rPr>
              <a:t> di tutti i codici espressivo/comunicativi e la necessaria enfasi emotiva</a:t>
            </a:r>
            <a:r>
              <a:rPr lang="it-IT" sz="1400" b="1" dirty="0"/>
              <a:t>, la sua disponibilità al </a:t>
            </a:r>
            <a:r>
              <a:rPr lang="it-IT" sz="1400" b="1" i="1" dirty="0">
                <a:solidFill>
                  <a:srgbClr val="339933"/>
                </a:solidFill>
              </a:rPr>
              <a:t>confronto, alla contrattazione, alla revisione del proprio pensiero, alla ricerca della condivisione </a:t>
            </a:r>
            <a:r>
              <a:rPr lang="it-IT" sz="1400" b="1" dirty="0"/>
              <a:t>(</a:t>
            </a:r>
            <a:r>
              <a:rPr lang="it-IT" sz="1400" b="1" dirty="0">
                <a:solidFill>
                  <a:srgbClr val="0033CC"/>
                </a:solidFill>
              </a:rPr>
              <a:t>testimonianza</a:t>
            </a:r>
            <a:r>
              <a:rPr lang="it-IT" sz="1400" b="1" dirty="0"/>
              <a:t>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14282" y="4654924"/>
            <a:ext cx="8715436" cy="9541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it-IT" sz="1400" b="1" i="1" dirty="0">
                <a:solidFill>
                  <a:srgbClr val="FF0000"/>
                </a:solidFill>
              </a:rPr>
              <a:t>D)  DISCIPLINARE:</a:t>
            </a:r>
          </a:p>
          <a:p>
            <a:pPr marL="342900" indent="-342900">
              <a:defRPr/>
            </a:pPr>
            <a:r>
              <a:rPr lang="it-IT" sz="1400" b="1" i="1" dirty="0">
                <a:solidFill>
                  <a:srgbClr val="FF0000"/>
                </a:solidFill>
              </a:rPr>
              <a:t>	</a:t>
            </a:r>
            <a:r>
              <a:rPr lang="it-IT" sz="1400" b="1" dirty="0"/>
              <a:t>che si esprime nella capacità di </a:t>
            </a:r>
            <a:r>
              <a:rPr lang="it-IT" sz="1400" b="1" i="1" dirty="0">
                <a:solidFill>
                  <a:srgbClr val="FF0000"/>
                </a:solidFill>
              </a:rPr>
              <a:t>selezionare e utilizzare i saperi disciplinari </a:t>
            </a:r>
            <a:r>
              <a:rPr lang="it-IT" sz="1400" b="1" dirty="0"/>
              <a:t>in funzione dell’articolazione di una </a:t>
            </a:r>
            <a:r>
              <a:rPr lang="it-IT" sz="1400" b="1" i="1" dirty="0">
                <a:solidFill>
                  <a:srgbClr val="339933"/>
                </a:solidFill>
              </a:rPr>
              <a:t>pianificazione di attività </a:t>
            </a:r>
            <a:r>
              <a:rPr lang="it-IT" sz="1400" b="1" dirty="0"/>
              <a:t>funzionale alla </a:t>
            </a:r>
            <a:r>
              <a:rPr lang="it-IT" sz="1400" b="1" dirty="0">
                <a:solidFill>
                  <a:srgbClr val="3333FF"/>
                </a:solidFill>
              </a:rPr>
              <a:t>maturazione di una o più competenze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14282" y="5772519"/>
            <a:ext cx="8715436" cy="9541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it-IT" sz="1400" b="1" i="1" dirty="0">
                <a:solidFill>
                  <a:srgbClr val="FF0000"/>
                </a:solidFill>
              </a:rPr>
              <a:t>D)  DIDATTICA e DOCIMOLOGICA:</a:t>
            </a:r>
          </a:p>
          <a:p>
            <a:pPr marL="342900" indent="-342900">
              <a:defRPr/>
            </a:pPr>
            <a:r>
              <a:rPr lang="it-IT" sz="1400" b="1" i="1" dirty="0">
                <a:solidFill>
                  <a:srgbClr val="FF0000"/>
                </a:solidFill>
              </a:rPr>
              <a:t>	</a:t>
            </a:r>
            <a:r>
              <a:rPr lang="it-IT" sz="1400" b="1" dirty="0"/>
              <a:t>che si esprime nella capacità di individuare e </a:t>
            </a:r>
            <a:r>
              <a:rPr lang="it-IT" sz="1400" b="1" dirty="0">
                <a:solidFill>
                  <a:srgbClr val="FF0000"/>
                </a:solidFill>
              </a:rPr>
              <a:t>valutare situazioni problematiche, ostacoli, difficoltà, potenzialità</a:t>
            </a:r>
            <a:r>
              <a:rPr lang="it-IT" sz="1400" b="1" dirty="0"/>
              <a:t> e scegliere le </a:t>
            </a:r>
            <a:r>
              <a:rPr lang="it-IT" sz="1400" b="1" dirty="0">
                <a:solidFill>
                  <a:srgbClr val="FF0000"/>
                </a:solidFill>
              </a:rPr>
              <a:t>strategie</a:t>
            </a:r>
            <a:r>
              <a:rPr lang="it-IT" sz="1400" b="1" dirty="0"/>
              <a:t> più opportune per consentire ad ognuno degli studenti di trarre il massimo vantaggio dall’attività in svolgimento </a:t>
            </a:r>
            <a:endParaRPr lang="it-IT" sz="14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157834" y="1700933"/>
            <a:ext cx="878945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it-IT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Progettazione:</a:t>
            </a:r>
          </a:p>
          <a:p>
            <a:pPr algn="ctr"/>
            <a:r>
              <a:rPr lang="it-IT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Percorso operativo specifico</a:t>
            </a:r>
          </a:p>
          <a:p>
            <a:pPr algn="ctr"/>
            <a:endParaRPr lang="it-IT" sz="54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00034" y="3786190"/>
            <a:ext cx="80724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FF00"/>
                </a:solidFill>
              </a:rPr>
              <a:t>Contribuire, mediante  una funzionale predisposizione  e  conduzione delle attività scolastiche, a dare vita ad un futuro </a:t>
            </a:r>
            <a:r>
              <a:rPr lang="it-IT" sz="2800" b="1" dirty="0" err="1" smtClean="0">
                <a:solidFill>
                  <a:srgbClr val="FFFF00"/>
                </a:solidFill>
              </a:rPr>
              <a:t>soggeto-persona</a:t>
            </a:r>
            <a:r>
              <a:rPr lang="it-IT" sz="2800" b="1" dirty="0" smtClean="0">
                <a:solidFill>
                  <a:srgbClr val="FFFF00"/>
                </a:solidFill>
              </a:rPr>
              <a:t> che presenti le connotazioni umane e professionali del cittadino/lavoratore  europeo  </a:t>
            </a:r>
            <a:endParaRPr lang="it-IT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ccia angolare in su 20"/>
          <p:cNvSpPr/>
          <p:nvPr/>
        </p:nvSpPr>
        <p:spPr>
          <a:xfrm rot="5400000">
            <a:off x="2964645" y="3607595"/>
            <a:ext cx="785818" cy="4143404"/>
          </a:xfrm>
          <a:prstGeom prst="bentUpArrow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in giù 18"/>
          <p:cNvSpPr/>
          <p:nvPr/>
        </p:nvSpPr>
        <p:spPr>
          <a:xfrm rot="10800000">
            <a:off x="7215206" y="2500306"/>
            <a:ext cx="428628" cy="785818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1142976" y="928670"/>
            <a:ext cx="357190" cy="500066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1142976" y="2000240"/>
            <a:ext cx="357190" cy="500066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/>
          <p:cNvSpPr/>
          <p:nvPr/>
        </p:nvSpPr>
        <p:spPr>
          <a:xfrm>
            <a:off x="1142976" y="3116780"/>
            <a:ext cx="357190" cy="500066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giù 16"/>
          <p:cNvSpPr/>
          <p:nvPr/>
        </p:nvSpPr>
        <p:spPr>
          <a:xfrm>
            <a:off x="1142976" y="4199828"/>
            <a:ext cx="357190" cy="500066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85720" y="214290"/>
            <a:ext cx="2071702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 smtClean="0">
                <a:solidFill>
                  <a:srgbClr val="FF0000"/>
                </a:solidFill>
              </a:rPr>
              <a:t>FINALITA’</a:t>
            </a:r>
            <a:endParaRPr lang="it-IT" sz="3200" b="1" i="1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57158" y="1486903"/>
            <a:ext cx="4286280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it-IT" sz="3200" b="1" i="1" dirty="0" smtClean="0">
                <a:solidFill>
                  <a:srgbClr val="002060"/>
                </a:solidFill>
              </a:rPr>
              <a:t>OBIETTIVO FORMATIVO</a:t>
            </a:r>
            <a:endParaRPr lang="it-IT" sz="3200" b="1" i="1" dirty="0">
              <a:solidFill>
                <a:srgbClr val="00206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7158" y="2558473"/>
            <a:ext cx="4286280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it-IT" sz="3200" b="1" i="1" dirty="0" smtClean="0">
                <a:solidFill>
                  <a:srgbClr val="002060"/>
                </a:solidFill>
              </a:rPr>
              <a:t>COMPETENZA</a:t>
            </a:r>
            <a:endParaRPr lang="it-IT" sz="3200" b="1" i="1" dirty="0">
              <a:solidFill>
                <a:srgbClr val="00206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57158" y="3701481"/>
            <a:ext cx="4286280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it-IT" sz="3200" b="1" i="1" dirty="0" smtClean="0">
                <a:solidFill>
                  <a:srgbClr val="002060"/>
                </a:solidFill>
              </a:rPr>
              <a:t>OBIETTIVI COGNITIVI</a:t>
            </a:r>
            <a:endParaRPr lang="it-IT" sz="3200" b="1" i="1" dirty="0"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85720" y="4773051"/>
            <a:ext cx="6072230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it-IT" sz="3200" b="1" i="1" dirty="0" smtClean="0">
                <a:solidFill>
                  <a:srgbClr val="002060"/>
                </a:solidFill>
              </a:rPr>
              <a:t>PREREQUISITI - PRECONOSCENZE</a:t>
            </a:r>
            <a:endParaRPr lang="it-IT" sz="3200" b="1" i="1" dirty="0">
              <a:solidFill>
                <a:srgbClr val="00206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715008" y="5558869"/>
            <a:ext cx="3286148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it-IT" sz="3200" b="1" i="1" dirty="0" smtClean="0">
                <a:solidFill>
                  <a:srgbClr val="002060"/>
                </a:solidFill>
              </a:rPr>
              <a:t>METODOLOGIA</a:t>
            </a:r>
            <a:endParaRPr lang="it-IT" sz="3200" b="1" i="1" dirty="0">
              <a:solidFill>
                <a:srgbClr val="00206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715008" y="2987101"/>
            <a:ext cx="3286148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 smtClean="0">
                <a:solidFill>
                  <a:srgbClr val="002060"/>
                </a:solidFill>
              </a:rPr>
              <a:t>VERIFICA</a:t>
            </a:r>
            <a:endParaRPr lang="it-IT" sz="3200" b="1" i="1" dirty="0"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715008" y="1857364"/>
            <a:ext cx="3286148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 smtClean="0">
                <a:solidFill>
                  <a:srgbClr val="002060"/>
                </a:solidFill>
              </a:rPr>
              <a:t>VALUTAZIONE</a:t>
            </a:r>
            <a:endParaRPr lang="it-IT" sz="3200" b="1" i="1" dirty="0">
              <a:solidFill>
                <a:srgbClr val="00206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214942" y="201019"/>
            <a:ext cx="3786214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it-IT" sz="3200" b="1" i="1" dirty="0" smtClean="0">
                <a:solidFill>
                  <a:srgbClr val="00B050"/>
                </a:solidFill>
              </a:rPr>
              <a:t>AUTO-VALUTAZIONE</a:t>
            </a:r>
            <a:endParaRPr lang="it-IT" sz="3200" b="1" i="1" dirty="0">
              <a:solidFill>
                <a:srgbClr val="00B050"/>
              </a:solidFill>
            </a:endParaRPr>
          </a:p>
        </p:txBody>
      </p:sp>
      <p:sp>
        <p:nvSpPr>
          <p:cNvPr id="18" name="Freccia in giù 17"/>
          <p:cNvSpPr/>
          <p:nvPr/>
        </p:nvSpPr>
        <p:spPr>
          <a:xfrm rot="10800000">
            <a:off x="7215206" y="3786190"/>
            <a:ext cx="428628" cy="1500198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in giù 19"/>
          <p:cNvSpPr/>
          <p:nvPr/>
        </p:nvSpPr>
        <p:spPr>
          <a:xfrm rot="10800000">
            <a:off x="7215206" y="928670"/>
            <a:ext cx="428628" cy="785818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509558" y="5690267"/>
            <a:ext cx="4286280" cy="40011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chemeClr val="bg1"/>
                </a:solidFill>
              </a:rPr>
              <a:t>eventuali interventi compensativi</a:t>
            </a:r>
            <a:endParaRPr lang="it-IT" sz="2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714348" y="1053342"/>
            <a:ext cx="7715304" cy="132343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1" dirty="0">
                <a:solidFill>
                  <a:srgbClr val="3333FF"/>
                </a:solidFill>
              </a:rPr>
              <a:t>persone in grado di </a:t>
            </a:r>
            <a:r>
              <a:rPr lang="it-IT" sz="2000" b="1" dirty="0">
                <a:solidFill>
                  <a:srgbClr val="FF0000"/>
                </a:solidFill>
              </a:rPr>
              <a:t>testimoniare</a:t>
            </a:r>
            <a:r>
              <a:rPr lang="it-IT" sz="2000" b="1" dirty="0">
                <a:solidFill>
                  <a:srgbClr val="3333FF"/>
                </a:solidFill>
              </a:rPr>
              <a:t>, con il proprio comportamento e con il necessario impegno, il rispetto dei </a:t>
            </a:r>
            <a:r>
              <a:rPr lang="it-IT" sz="2000" b="1" dirty="0">
                <a:solidFill>
                  <a:srgbClr val="FF0000"/>
                </a:solidFill>
              </a:rPr>
              <a:t>valori universali dell’essere umano </a:t>
            </a:r>
            <a:r>
              <a:rPr lang="it-IT" sz="2000" b="1" dirty="0">
                <a:solidFill>
                  <a:srgbClr val="3333FF"/>
                </a:solidFill>
              </a:rPr>
              <a:t>nella prospettiva della “costruzione” di una </a:t>
            </a:r>
            <a:r>
              <a:rPr lang="it-IT" sz="2000" b="1" dirty="0">
                <a:solidFill>
                  <a:srgbClr val="FF0000"/>
                </a:solidFill>
              </a:rPr>
              <a:t>cittadinanza attiv</a:t>
            </a:r>
            <a:r>
              <a:rPr lang="it-IT" sz="2000" b="1" dirty="0">
                <a:solidFill>
                  <a:srgbClr val="3333FF"/>
                </a:solidFill>
              </a:rPr>
              <a:t>a, funzionale all’</a:t>
            </a:r>
            <a:r>
              <a:rPr lang="it-IT" sz="2000" b="1" dirty="0">
                <a:solidFill>
                  <a:srgbClr val="FF0000"/>
                </a:solidFill>
              </a:rPr>
              <a:t>integrazione delle culture</a:t>
            </a:r>
            <a:r>
              <a:rPr lang="it-IT" sz="2000" b="1" dirty="0">
                <a:solidFill>
                  <a:srgbClr val="3333FF"/>
                </a:solidFill>
              </a:rPr>
              <a:t>, oggi presenti in ogni società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357422" y="294149"/>
            <a:ext cx="6143668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dirty="0"/>
              <a:t>LA SOCIETA’ RICHIEDE LA FORMAZIONE </a:t>
            </a:r>
            <a:r>
              <a:rPr lang="it-IT" sz="2400" dirty="0" err="1"/>
              <a:t>DI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14348" y="2511243"/>
            <a:ext cx="7715304" cy="1015663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1" dirty="0" smtClean="0">
                <a:solidFill>
                  <a:srgbClr val="FF0000"/>
                </a:solidFill>
              </a:rPr>
              <a:t>professionisti/lavoratori</a:t>
            </a:r>
            <a:r>
              <a:rPr lang="it-IT" sz="2000" b="1" dirty="0" smtClean="0">
                <a:solidFill>
                  <a:srgbClr val="3333FF"/>
                </a:solidFill>
              </a:rPr>
              <a:t> </a:t>
            </a:r>
            <a:r>
              <a:rPr lang="it-IT" sz="2000" b="1" dirty="0">
                <a:solidFill>
                  <a:srgbClr val="3333FF"/>
                </a:solidFill>
              </a:rPr>
              <a:t>in grado di mettere a disposizione della società le loro </a:t>
            </a:r>
            <a:r>
              <a:rPr lang="it-IT" sz="2000" b="1" dirty="0">
                <a:solidFill>
                  <a:srgbClr val="FF0000"/>
                </a:solidFill>
              </a:rPr>
              <a:t>competenze</a:t>
            </a:r>
            <a:r>
              <a:rPr lang="it-IT" sz="2000" b="1" dirty="0">
                <a:solidFill>
                  <a:srgbClr val="3333FF"/>
                </a:solidFill>
              </a:rPr>
              <a:t> nella prospettiva di contribuire a </a:t>
            </a:r>
            <a:r>
              <a:rPr lang="it-IT" sz="2000" b="1" dirty="0">
                <a:solidFill>
                  <a:srgbClr val="FF0000"/>
                </a:solidFill>
              </a:rPr>
              <a:t>creare le migliori condizioni</a:t>
            </a:r>
            <a:r>
              <a:rPr lang="it-IT" sz="2000" b="1" dirty="0">
                <a:solidFill>
                  <a:srgbClr val="3333FF"/>
                </a:solidFill>
              </a:rPr>
              <a:t> per assicurare a tutti il </a:t>
            </a:r>
            <a:r>
              <a:rPr lang="it-IT" sz="2000" b="1" dirty="0">
                <a:solidFill>
                  <a:srgbClr val="FF0000"/>
                </a:solidFill>
              </a:rPr>
              <a:t>benessere</a:t>
            </a:r>
            <a:r>
              <a:rPr lang="it-IT" sz="2000" b="1" dirty="0">
                <a:solidFill>
                  <a:srgbClr val="3333FF"/>
                </a:solidFill>
              </a:rPr>
              <a:t> e la </a:t>
            </a:r>
            <a:r>
              <a:rPr lang="it-IT" sz="2000" b="1" dirty="0">
                <a:solidFill>
                  <a:srgbClr val="FF0000"/>
                </a:solidFill>
              </a:rPr>
              <a:t>dignità</a:t>
            </a:r>
            <a:r>
              <a:rPr lang="it-IT" sz="2000" b="1" dirty="0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14348" y="4444122"/>
            <a:ext cx="7715304" cy="163121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1" dirty="0">
                <a:solidFill>
                  <a:srgbClr val="3333FF"/>
                </a:solidFill>
              </a:rPr>
              <a:t>p</a:t>
            </a:r>
            <a:r>
              <a:rPr lang="it-IT" sz="2000" b="1" dirty="0" smtClean="0">
                <a:solidFill>
                  <a:srgbClr val="3333FF"/>
                </a:solidFill>
              </a:rPr>
              <a:t>ersone </a:t>
            </a:r>
            <a:r>
              <a:rPr lang="it-IT" sz="2000" b="1" dirty="0">
                <a:solidFill>
                  <a:srgbClr val="3333FF"/>
                </a:solidFill>
              </a:rPr>
              <a:t>con </a:t>
            </a:r>
            <a:r>
              <a:rPr lang="it-IT" sz="2000" b="1" dirty="0">
                <a:solidFill>
                  <a:srgbClr val="FF0000"/>
                </a:solidFill>
              </a:rPr>
              <a:t>mentalità flessibile </a:t>
            </a:r>
            <a:r>
              <a:rPr lang="it-IT" sz="2000" b="1" dirty="0">
                <a:solidFill>
                  <a:srgbClr val="3333FF"/>
                </a:solidFill>
              </a:rPr>
              <a:t>in grado di adattarsi senza difficoltà alle sempre nuove situazioni generate dall’</a:t>
            </a:r>
            <a:r>
              <a:rPr lang="it-IT" sz="2000" b="1" dirty="0">
                <a:solidFill>
                  <a:srgbClr val="FF0000"/>
                </a:solidFill>
              </a:rPr>
              <a:t>incertezza</a:t>
            </a:r>
            <a:r>
              <a:rPr lang="it-IT" sz="2000" b="1" dirty="0">
                <a:solidFill>
                  <a:srgbClr val="3333FF"/>
                </a:solidFill>
              </a:rPr>
              <a:t> </a:t>
            </a:r>
            <a:r>
              <a:rPr lang="it-IT" sz="2000" b="1" dirty="0" smtClean="0">
                <a:solidFill>
                  <a:srgbClr val="3333FF"/>
                </a:solidFill>
              </a:rPr>
              <a:t>(</a:t>
            </a:r>
            <a:r>
              <a:rPr lang="it-IT" sz="2000" b="1" dirty="0" smtClean="0"/>
              <a:t>MORIN</a:t>
            </a:r>
            <a:r>
              <a:rPr lang="it-IT" sz="2000" b="1" dirty="0" smtClean="0">
                <a:solidFill>
                  <a:srgbClr val="3333FF"/>
                </a:solidFill>
              </a:rPr>
              <a:t>), che </a:t>
            </a:r>
            <a:r>
              <a:rPr lang="it-IT" sz="2000" b="1" dirty="0">
                <a:solidFill>
                  <a:srgbClr val="3333FF"/>
                </a:solidFill>
              </a:rPr>
              <a:t>caratterizza il tempo storico e che richiedono, quindi, il possesso di </a:t>
            </a:r>
            <a:r>
              <a:rPr lang="it-IT" sz="2000" b="1" dirty="0">
                <a:solidFill>
                  <a:srgbClr val="FF0000"/>
                </a:solidFill>
              </a:rPr>
              <a:t>competenze diversificate </a:t>
            </a:r>
            <a:r>
              <a:rPr lang="it-IT" sz="2000" b="1" dirty="0">
                <a:solidFill>
                  <a:srgbClr val="3333FF"/>
                </a:solidFill>
              </a:rPr>
              <a:t>e la capacità di </a:t>
            </a:r>
            <a:r>
              <a:rPr lang="it-IT" sz="2000" b="1" dirty="0">
                <a:solidFill>
                  <a:srgbClr val="FF0000"/>
                </a:solidFill>
              </a:rPr>
              <a:t>utilizzare gli strumenti </a:t>
            </a:r>
            <a:r>
              <a:rPr lang="it-IT" sz="2000" b="1" dirty="0">
                <a:solidFill>
                  <a:srgbClr val="3333FF"/>
                </a:solidFill>
              </a:rPr>
              <a:t>che consentono l’accesso all’informazione ed alla conoscenza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214290"/>
            <a:ext cx="2286016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i="1" dirty="0" smtClean="0">
                <a:solidFill>
                  <a:srgbClr val="FF0000"/>
                </a:solidFill>
              </a:rPr>
              <a:t>FINALITA’</a:t>
            </a:r>
            <a:endParaRPr lang="it-IT" sz="3600" b="1" i="1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14414" y="3565307"/>
            <a:ext cx="7215238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FF0000"/>
                </a:solidFill>
              </a:rPr>
              <a:t>CONTRIBUTI</a:t>
            </a:r>
            <a:r>
              <a:rPr lang="it-IT" sz="2400" b="1" i="1" dirty="0" smtClean="0">
                <a:solidFill>
                  <a:srgbClr val="002060"/>
                </a:solidFill>
              </a:rPr>
              <a:t>: contesti formali – non formali - informali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214414" y="6110607"/>
            <a:ext cx="7215238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FF0000"/>
                </a:solidFill>
              </a:rPr>
              <a:t>CONTRIBUTO maggiore</a:t>
            </a:r>
            <a:r>
              <a:rPr lang="it-IT" sz="2400" b="1" i="1" dirty="0" smtClean="0">
                <a:solidFill>
                  <a:srgbClr val="002060"/>
                </a:solidFill>
              </a:rPr>
              <a:t>: SCUOLA (contesto formale)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4990" y="1142984"/>
            <a:ext cx="6429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I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N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T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E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R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V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E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N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T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I</a:t>
            </a:r>
          </a:p>
          <a:p>
            <a:pPr algn="ctr"/>
            <a:endParaRPr lang="it-IT" sz="1600" b="1" i="1" dirty="0" smtClean="0">
              <a:solidFill>
                <a:schemeClr val="bg1"/>
              </a:solidFill>
            </a:endParaRP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I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N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T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E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G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R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A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T</a:t>
            </a:r>
          </a:p>
          <a:p>
            <a:pPr algn="ctr"/>
            <a:r>
              <a:rPr lang="it-IT" sz="1600" b="1" i="1" dirty="0" smtClean="0">
                <a:solidFill>
                  <a:schemeClr val="bg1"/>
                </a:solidFill>
              </a:rPr>
              <a:t>I</a:t>
            </a:r>
          </a:p>
          <a:p>
            <a:pPr algn="ctr"/>
            <a:endParaRPr lang="it-IT" sz="1600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285720" y="595066"/>
            <a:ext cx="8143932" cy="36933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3333FF"/>
                </a:solidFill>
              </a:rPr>
              <a:t>- </a:t>
            </a:r>
            <a:r>
              <a:rPr lang="it-IT" b="1" dirty="0" err="1">
                <a:solidFill>
                  <a:srgbClr val="3333FF"/>
                </a:solidFill>
              </a:rPr>
              <a:t>Socio-relazionale</a:t>
            </a:r>
            <a:r>
              <a:rPr lang="it-IT" b="1" dirty="0">
                <a:solidFill>
                  <a:srgbClr val="3333FF"/>
                </a:solidFill>
              </a:rPr>
              <a:t>; - </a:t>
            </a:r>
            <a:r>
              <a:rPr lang="it-IT" b="1" dirty="0" err="1">
                <a:solidFill>
                  <a:srgbClr val="3333FF"/>
                </a:solidFill>
              </a:rPr>
              <a:t>espressivo-comunicativa</a:t>
            </a:r>
            <a:r>
              <a:rPr lang="it-IT" b="1" dirty="0">
                <a:solidFill>
                  <a:srgbClr val="3333FF"/>
                </a:solidFill>
              </a:rPr>
              <a:t>; - </a:t>
            </a:r>
            <a:r>
              <a:rPr lang="it-IT" b="1" dirty="0" smtClean="0">
                <a:solidFill>
                  <a:srgbClr val="3333FF"/>
                </a:solidFill>
              </a:rPr>
              <a:t>storica; - linguistica; scientifica</a:t>
            </a:r>
            <a:endParaRPr lang="it-IT" b="1" dirty="0">
              <a:solidFill>
                <a:srgbClr val="3333FF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85720" y="192265"/>
            <a:ext cx="1428760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400" dirty="0"/>
              <a:t>Competenze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14282" y="1571612"/>
            <a:ext cx="8715436" cy="480131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b="1" i="1" dirty="0" err="1"/>
              <a:t>Socio-relazionale</a:t>
            </a:r>
            <a:r>
              <a:rPr lang="it-IT" b="1" i="1" dirty="0"/>
              <a:t>:</a:t>
            </a:r>
          </a:p>
          <a:p>
            <a:pPr>
              <a:defRPr/>
            </a:pPr>
            <a:endParaRPr lang="it-IT" b="1" i="1" dirty="0"/>
          </a:p>
          <a:p>
            <a:pPr>
              <a:defRPr/>
            </a:pPr>
            <a:endParaRPr lang="it-IT" b="1" i="1" dirty="0" smtClean="0"/>
          </a:p>
          <a:p>
            <a:pPr>
              <a:defRPr/>
            </a:pPr>
            <a:endParaRPr lang="it-IT" b="1" i="1" dirty="0"/>
          </a:p>
          <a:p>
            <a:pPr>
              <a:defRPr/>
            </a:pPr>
            <a:r>
              <a:rPr lang="it-IT" b="1" i="1" dirty="0"/>
              <a:t>Espressivo/comunicativa:</a:t>
            </a:r>
          </a:p>
          <a:p>
            <a:pPr>
              <a:defRPr/>
            </a:pPr>
            <a:endParaRPr lang="it-IT" b="1" i="1" dirty="0"/>
          </a:p>
          <a:p>
            <a:pPr>
              <a:defRPr/>
            </a:pPr>
            <a:endParaRPr lang="it-IT" b="1" i="1" dirty="0"/>
          </a:p>
          <a:p>
            <a:pPr>
              <a:defRPr/>
            </a:pPr>
            <a:r>
              <a:rPr lang="it-IT" b="1" i="1" dirty="0"/>
              <a:t>Storica:</a:t>
            </a:r>
          </a:p>
          <a:p>
            <a:pPr>
              <a:defRPr/>
            </a:pPr>
            <a:endParaRPr lang="it-IT" b="1" i="1" dirty="0"/>
          </a:p>
          <a:p>
            <a:pPr>
              <a:defRPr/>
            </a:pPr>
            <a:endParaRPr lang="it-IT" b="1" i="1" dirty="0"/>
          </a:p>
          <a:p>
            <a:pPr>
              <a:defRPr/>
            </a:pPr>
            <a:r>
              <a:rPr lang="it-IT" b="1" i="1" dirty="0"/>
              <a:t>Linguistica: </a:t>
            </a:r>
          </a:p>
          <a:p>
            <a:pPr>
              <a:defRPr/>
            </a:pPr>
            <a:endParaRPr lang="it-IT" b="1" i="1" dirty="0"/>
          </a:p>
          <a:p>
            <a:pPr>
              <a:defRPr/>
            </a:pPr>
            <a:endParaRPr lang="it-IT" b="1" i="1" dirty="0"/>
          </a:p>
          <a:p>
            <a:pPr>
              <a:defRPr/>
            </a:pPr>
            <a:r>
              <a:rPr lang="it-IT" b="1" i="1" dirty="0"/>
              <a:t>Scientifica:</a:t>
            </a:r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1071546"/>
            <a:ext cx="3913924" cy="36933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FFFF00"/>
                </a:solidFill>
              </a:rPr>
              <a:t>Descrizione competenze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714348" y="142852"/>
            <a:ext cx="7715304" cy="646331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3333FF"/>
                </a:solidFill>
              </a:rPr>
              <a:t>Profilo dello studente in uscita </a:t>
            </a:r>
          </a:p>
          <a:p>
            <a:pPr algn="ctr">
              <a:defRPr/>
            </a:pPr>
            <a:r>
              <a:rPr lang="it-IT" b="1" dirty="0">
                <a:solidFill>
                  <a:srgbClr val="3333FF"/>
                </a:solidFill>
              </a:rPr>
              <a:t>(</a:t>
            </a:r>
            <a:r>
              <a:rPr lang="it-IT" b="1" dirty="0">
                <a:solidFill>
                  <a:srgbClr val="FF0000"/>
                </a:solidFill>
              </a:rPr>
              <a:t>grado scolastico</a:t>
            </a:r>
            <a:r>
              <a:rPr lang="it-IT" b="1" dirty="0">
                <a:solidFill>
                  <a:srgbClr val="3333FF"/>
                </a:solidFill>
              </a:rPr>
              <a:t> –  </a:t>
            </a:r>
            <a:r>
              <a:rPr lang="it-IT" b="1" dirty="0">
                <a:solidFill>
                  <a:srgbClr val="FF0000"/>
                </a:solidFill>
              </a:rPr>
              <a:t>classe</a:t>
            </a:r>
            <a:r>
              <a:rPr lang="it-IT" b="1" dirty="0">
                <a:solidFill>
                  <a:srgbClr val="3333FF"/>
                </a:solidFill>
              </a:rPr>
              <a:t> –  </a:t>
            </a:r>
            <a:r>
              <a:rPr lang="it-IT" b="1" dirty="0">
                <a:solidFill>
                  <a:srgbClr val="FF0000"/>
                </a:solidFill>
              </a:rPr>
              <a:t>progetto didattico</a:t>
            </a:r>
            <a:r>
              <a:rPr lang="it-IT" b="1" dirty="0">
                <a:solidFill>
                  <a:srgbClr val="3333FF"/>
                </a:solidFill>
              </a:rPr>
              <a:t> –  </a:t>
            </a:r>
            <a:r>
              <a:rPr lang="it-IT" b="1" dirty="0">
                <a:solidFill>
                  <a:srgbClr val="FF0000"/>
                </a:solidFill>
              </a:rPr>
              <a:t>attività</a:t>
            </a:r>
            <a:r>
              <a:rPr lang="it-IT" b="1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14282" y="1785926"/>
            <a:ext cx="8715436" cy="480131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1000108"/>
            <a:ext cx="7985890" cy="64633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i="1" dirty="0">
                <a:solidFill>
                  <a:srgbClr val="FFFF00"/>
                </a:solidFill>
              </a:rPr>
              <a:t>Descrizione comportamento </a:t>
            </a:r>
          </a:p>
          <a:p>
            <a:pPr algn="ctr">
              <a:defRPr/>
            </a:pPr>
            <a:r>
              <a:rPr lang="it-IT" b="1" i="1" dirty="0">
                <a:solidFill>
                  <a:srgbClr val="FFFF00"/>
                </a:solidFill>
              </a:rPr>
              <a:t>cosa sa; cosa sa fare; come; con quali risultati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214282" y="546864"/>
            <a:ext cx="8643998" cy="92333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buFontTx/>
              <a:buChar char="-"/>
              <a:defRPr/>
            </a:pPr>
            <a:r>
              <a:rPr lang="it-IT" b="1" i="1" dirty="0" smtClean="0"/>
              <a:t> Relazionarsi</a:t>
            </a:r>
            <a:r>
              <a:rPr lang="it-IT" b="1" i="1" dirty="0"/>
              <a:t>, in situazioni formali, con soggetti diversi per status</a:t>
            </a:r>
            <a:r>
              <a:rPr lang="it-IT" b="1" i="1" dirty="0" smtClean="0"/>
              <a:t>, cultura, lingua e</a:t>
            </a:r>
          </a:p>
          <a:p>
            <a:pPr>
              <a:defRPr/>
            </a:pPr>
            <a:r>
              <a:rPr lang="it-IT" b="1" i="1" dirty="0" smtClean="0"/>
              <a:t>   religione, anche fuori dal contesto nazionale;</a:t>
            </a:r>
          </a:p>
          <a:p>
            <a:pPr>
              <a:defRPr/>
            </a:pPr>
            <a:r>
              <a:rPr lang="it-IT" b="1" i="1" dirty="0" smtClean="0"/>
              <a:t>- affermare </a:t>
            </a:r>
            <a:r>
              <a:rPr lang="it-IT" b="1" i="1" dirty="0"/>
              <a:t>le proprie idee nel rispetto di quelle altri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229448" y="142852"/>
            <a:ext cx="2842354" cy="36933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i="1" dirty="0" smtClean="0">
                <a:solidFill>
                  <a:srgbClr val="FFFF00"/>
                </a:solidFill>
              </a:rPr>
              <a:t>Obiettivo Formativo</a:t>
            </a:r>
            <a:endParaRPr lang="it-IT" b="1" i="1" dirty="0">
              <a:solidFill>
                <a:srgbClr val="FFFF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4282" y="1571612"/>
            <a:ext cx="2842354" cy="36933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i="1" dirty="0" smtClean="0">
                <a:solidFill>
                  <a:srgbClr val="FFFF00"/>
                </a:solidFill>
              </a:rPr>
              <a:t>Competenza/Competenze</a:t>
            </a:r>
            <a:endParaRPr lang="it-IT" b="1" i="1" dirty="0">
              <a:solidFill>
                <a:srgbClr val="FFFF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14282" y="2012382"/>
            <a:ext cx="3786214" cy="36933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i="1" dirty="0" smtClean="0">
                <a:solidFill>
                  <a:srgbClr val="FF3300"/>
                </a:solidFill>
              </a:rPr>
              <a:t>Comunicativa e socio-relazionale:</a:t>
            </a:r>
            <a:endParaRPr lang="it-IT" b="1" i="1" dirty="0">
              <a:solidFill>
                <a:srgbClr val="3333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14282" y="2452443"/>
            <a:ext cx="8715436" cy="426270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it-IT" dirty="0"/>
              <a:t>Si relaziona, in situazioni ludiche, sociali, professionali con persone di cultura, lingua, religione, status diversi mettendo in atto i seguenti comportamenti: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it-IT" sz="2000" dirty="0"/>
              <a:t> </a:t>
            </a:r>
            <a:r>
              <a:rPr lang="it-IT" sz="1600" b="1" dirty="0">
                <a:solidFill>
                  <a:srgbClr val="FF3300"/>
                </a:solidFill>
              </a:rPr>
              <a:t>ascolta</a:t>
            </a:r>
            <a:r>
              <a:rPr lang="it-IT" sz="1600" b="1" dirty="0"/>
              <a:t> con interesse l’esposizione di </a:t>
            </a:r>
            <a:r>
              <a:rPr lang="it-IT" sz="1600" b="1" dirty="0">
                <a:solidFill>
                  <a:srgbClr val="FF3300"/>
                </a:solidFill>
              </a:rPr>
              <a:t>idee e proposte</a:t>
            </a:r>
            <a:r>
              <a:rPr lang="it-IT" sz="1600" b="1" dirty="0"/>
              <a:t> che  provengono </a:t>
            </a:r>
          </a:p>
          <a:p>
            <a:pPr>
              <a:spcBef>
                <a:spcPts val="600"/>
              </a:spcBef>
              <a:defRPr/>
            </a:pPr>
            <a:r>
              <a:rPr lang="it-IT" sz="1600" b="1" dirty="0"/>
              <a:t>  da persone diverse;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it-IT" sz="1600" b="1" dirty="0"/>
              <a:t> </a:t>
            </a:r>
            <a:r>
              <a:rPr lang="it-IT" sz="1600" b="1" dirty="0">
                <a:solidFill>
                  <a:srgbClr val="FF3300"/>
                </a:solidFill>
              </a:rPr>
              <a:t>espone</a:t>
            </a:r>
            <a:r>
              <a:rPr lang="it-IT" sz="1600" b="1" dirty="0"/>
              <a:t> le proprie idee ed </a:t>
            </a:r>
            <a:r>
              <a:rPr lang="it-IT" sz="1600" b="1" dirty="0">
                <a:solidFill>
                  <a:srgbClr val="FF3300"/>
                </a:solidFill>
              </a:rPr>
              <a:t>avanza</a:t>
            </a:r>
            <a:r>
              <a:rPr lang="it-IT" sz="1600" b="1" dirty="0"/>
              <a:t> le sue proposte, sostenendole con</a:t>
            </a:r>
          </a:p>
          <a:p>
            <a:pPr>
              <a:spcBef>
                <a:spcPts val="600"/>
              </a:spcBef>
              <a:defRPr/>
            </a:pPr>
            <a:r>
              <a:rPr lang="it-IT" sz="1600" b="1" dirty="0"/>
              <a:t>  argomentazioni pertinenti;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it-IT" sz="1600" b="1" dirty="0"/>
              <a:t> utilizza </a:t>
            </a:r>
            <a:r>
              <a:rPr lang="it-IT" sz="1600" b="1" dirty="0">
                <a:solidFill>
                  <a:srgbClr val="FF3300"/>
                </a:solidFill>
              </a:rPr>
              <a:t>più codici comunicativi</a:t>
            </a:r>
            <a:r>
              <a:rPr lang="it-IT" sz="1600" b="1" dirty="0"/>
              <a:t> sia in fase fruitiva che in fase produttiva;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it-IT" sz="1600" b="1" dirty="0"/>
              <a:t> usa i </a:t>
            </a:r>
            <a:r>
              <a:rPr lang="it-IT" sz="1600" b="1" dirty="0">
                <a:solidFill>
                  <a:srgbClr val="FF3300"/>
                </a:solidFill>
              </a:rPr>
              <a:t>linguaggi specifici</a:t>
            </a:r>
            <a:r>
              <a:rPr lang="it-IT" sz="1600" b="1" dirty="0"/>
              <a:t> propri degli interlocutori e ricorre ai </a:t>
            </a:r>
            <a:r>
              <a:rPr lang="it-IT" sz="1600" b="1" dirty="0">
                <a:solidFill>
                  <a:srgbClr val="FF3300"/>
                </a:solidFill>
              </a:rPr>
              <a:t>registri </a:t>
            </a:r>
          </a:p>
          <a:p>
            <a:pPr>
              <a:spcBef>
                <a:spcPts val="600"/>
              </a:spcBef>
              <a:defRPr/>
            </a:pPr>
            <a:r>
              <a:rPr lang="it-IT" sz="1600" b="1" dirty="0">
                <a:solidFill>
                  <a:srgbClr val="FF3300"/>
                </a:solidFill>
              </a:rPr>
              <a:t>  linguistici</a:t>
            </a:r>
            <a:r>
              <a:rPr lang="it-IT" sz="1600" b="1" dirty="0"/>
              <a:t> richiesti dallo status o dalla situazione;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it-IT" sz="1600" b="1" dirty="0"/>
              <a:t> conosce e usa </a:t>
            </a:r>
            <a:r>
              <a:rPr lang="it-IT" sz="1600" b="1" dirty="0">
                <a:solidFill>
                  <a:srgbClr val="FF3300"/>
                </a:solidFill>
              </a:rPr>
              <a:t>lingue diverse</a:t>
            </a:r>
            <a:r>
              <a:rPr lang="it-IT" sz="1600" b="1" dirty="0"/>
              <a:t>; è informato sulle </a:t>
            </a:r>
            <a:r>
              <a:rPr lang="it-IT" sz="1600" b="1" dirty="0">
                <a:solidFill>
                  <a:srgbClr val="FF3300"/>
                </a:solidFill>
              </a:rPr>
              <a:t>culture</a:t>
            </a:r>
            <a:r>
              <a:rPr lang="it-IT" sz="1600" b="1" dirty="0"/>
              <a:t> e sulle </a:t>
            </a:r>
            <a:r>
              <a:rPr lang="it-IT" sz="1600" b="1" dirty="0">
                <a:solidFill>
                  <a:srgbClr val="FF3300"/>
                </a:solidFill>
              </a:rPr>
              <a:t>religioni</a:t>
            </a:r>
          </a:p>
          <a:p>
            <a:pPr>
              <a:spcBef>
                <a:spcPts val="600"/>
              </a:spcBef>
              <a:defRPr/>
            </a:pPr>
            <a:r>
              <a:rPr lang="it-IT" sz="1600" b="1" dirty="0"/>
              <a:t>  degli interlocutori;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it-IT" sz="1600" b="1" dirty="0"/>
              <a:t> si dimostra rispettoso dei </a:t>
            </a:r>
            <a:r>
              <a:rPr lang="it-IT" sz="1600" b="1" dirty="0">
                <a:solidFill>
                  <a:srgbClr val="FF3300"/>
                </a:solidFill>
              </a:rPr>
              <a:t>valori altrui</a:t>
            </a:r>
            <a:r>
              <a:rPr lang="it-IT" sz="1600" b="1" dirty="0"/>
              <a:t> e si rende disponibile alla </a:t>
            </a:r>
          </a:p>
          <a:p>
            <a:pPr>
              <a:spcBef>
                <a:spcPts val="600"/>
              </a:spcBef>
              <a:defRPr/>
            </a:pPr>
            <a:r>
              <a:rPr lang="it-IT" sz="1600" b="1" dirty="0"/>
              <a:t>   mediazione con i propri nella prospettiva della </a:t>
            </a:r>
            <a:r>
              <a:rPr lang="it-IT" sz="1600" b="1" dirty="0">
                <a:solidFill>
                  <a:srgbClr val="FF3300"/>
                </a:solidFill>
              </a:rPr>
              <a:t>condivisione</a:t>
            </a:r>
            <a:r>
              <a:rPr lang="it-IT" sz="1600" b="1" dirty="0"/>
              <a:t>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1468</Words>
  <Application>Microsoft Office PowerPoint</Application>
  <PresentationFormat>Presentazione su schermo (4:3)</PresentationFormat>
  <Paragraphs>216</Paragraphs>
  <Slides>18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21</cp:revision>
  <dcterms:created xsi:type="dcterms:W3CDTF">2013-03-08T20:27:56Z</dcterms:created>
  <dcterms:modified xsi:type="dcterms:W3CDTF">2013-03-09T09:28:45Z</dcterms:modified>
</cp:coreProperties>
</file>