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0AF2-238A-4F2E-8E3C-F86EE09BCD71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930F-307C-40FD-AE8E-BF7AB5C962F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785786" y="2571744"/>
            <a:ext cx="7546975" cy="278608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66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auto">
          <a:xfrm>
            <a:off x="1778000" y="3071813"/>
            <a:ext cx="5588000" cy="19653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339933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aramond"/>
              </a:rPr>
              <a:t>Auto-Valutazione</a:t>
            </a:r>
          </a:p>
          <a:p>
            <a:pPr algn="ctr"/>
            <a:r>
              <a:rPr lang="it-IT" sz="3600" kern="10">
                <a:ln w="9525">
                  <a:solidFill>
                    <a:srgbClr val="339933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aramond"/>
              </a:rPr>
              <a:t>di</a:t>
            </a:r>
          </a:p>
          <a:p>
            <a:pPr algn="ctr"/>
            <a:r>
              <a:rPr lang="it-IT" sz="3600" kern="10">
                <a:ln w="9525">
                  <a:solidFill>
                    <a:srgbClr val="339933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aramond"/>
              </a:rPr>
              <a:t>ISTITUTO</a:t>
            </a: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0" name="WordArt 22"/>
          <p:cNvSpPr>
            <a:spLocks noChangeArrowheads="1" noChangeShapeType="1" noTextEdit="1"/>
          </p:cNvSpPr>
          <p:nvPr/>
        </p:nvSpPr>
        <p:spPr bwMode="auto">
          <a:xfrm>
            <a:off x="269875" y="5786438"/>
            <a:ext cx="8613775" cy="60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i="1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prstShdw prst="shdw13" dist="28398" dir="9206097">
                    <a:srgbClr val="008000">
                      <a:alpha val="50000"/>
                    </a:srgbClr>
                  </a:prstShdw>
                </a:effectLst>
                <a:latin typeface="Arial Narrow"/>
              </a:rPr>
              <a:t>condizione indispensabile</a:t>
            </a:r>
          </a:p>
        </p:txBody>
      </p:sp>
      <p:sp>
        <p:nvSpPr>
          <p:cNvPr id="55305" name="WordArt 23"/>
          <p:cNvSpPr>
            <a:spLocks noChangeArrowheads="1" noChangeShapeType="1" noTextEdit="1"/>
          </p:cNvSpPr>
          <p:nvPr/>
        </p:nvSpPr>
        <p:spPr bwMode="auto">
          <a:xfrm>
            <a:off x="371475" y="288925"/>
            <a:ext cx="8543925" cy="170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spc="72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latin typeface="Bodoni MT"/>
              </a:rPr>
              <a:t>Nessuna forma di Valutazione del Profitto degli alunni</a:t>
            </a:r>
          </a:p>
          <a:p>
            <a:pPr algn="ctr"/>
            <a:r>
              <a:rPr lang="it-IT" sz="3600" kern="10" spc="72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latin typeface="Bodoni MT"/>
              </a:rPr>
              <a:t>può essere praticata senza...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  <p:bldP spid="61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0" y="5410200"/>
            <a:ext cx="4572000" cy="1219200"/>
            <a:chOff x="1440" y="3408"/>
            <a:chExt cx="2880" cy="768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393" name="AutoShape 3"/>
            <p:cNvSpPr>
              <a:spLocks noChangeArrowheads="1"/>
            </p:cNvSpPr>
            <p:nvPr/>
          </p:nvSpPr>
          <p:spPr bwMode="auto">
            <a:xfrm>
              <a:off x="2688" y="3408"/>
              <a:ext cx="384" cy="240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28575">
              <a:solidFill>
                <a:srgbClr val="FF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394" name="Oval 4"/>
            <p:cNvSpPr>
              <a:spLocks noChangeArrowheads="1"/>
            </p:cNvSpPr>
            <p:nvPr/>
          </p:nvSpPr>
          <p:spPr bwMode="auto">
            <a:xfrm>
              <a:off x="1440" y="3696"/>
              <a:ext cx="2880" cy="48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39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920" y="3841"/>
              <a:ext cx="2034" cy="180"/>
            </a:xfrm>
            <a:prstGeom prst="rect">
              <a:avLst/>
            </a:prstGeom>
            <a:grpFill/>
            <a:ln w="28575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Abadi MT Condensed Light"/>
                </a:rPr>
                <a:t>revisione del </a:t>
              </a:r>
              <a:r>
                <a:rPr lang="it-IT" sz="3600" kern="10" dirty="0" err="1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Abadi MT Condensed Light"/>
                </a:rPr>
                <a:t>P.O.F.</a:t>
              </a:r>
              <a:endParaRPr lang="it-IT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Abadi MT Condensed Light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819400" y="4267200"/>
            <a:ext cx="3581400" cy="1295400"/>
            <a:chOff x="1776" y="2688"/>
            <a:chExt cx="2256" cy="816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390" name="AutoShape 7"/>
            <p:cNvSpPr>
              <a:spLocks noChangeArrowheads="1"/>
            </p:cNvSpPr>
            <p:nvPr/>
          </p:nvSpPr>
          <p:spPr bwMode="auto">
            <a:xfrm>
              <a:off x="2688" y="2688"/>
              <a:ext cx="384" cy="240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28575">
              <a:solidFill>
                <a:srgbClr val="FF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391" name="Rectangle 8"/>
            <p:cNvSpPr>
              <a:spLocks noChangeArrowheads="1"/>
            </p:cNvSpPr>
            <p:nvPr/>
          </p:nvSpPr>
          <p:spPr bwMode="auto">
            <a:xfrm>
              <a:off x="1776" y="2976"/>
              <a:ext cx="2256" cy="528"/>
            </a:xfrm>
            <a:prstGeom prst="rect">
              <a:avLst/>
            </a:prstGeom>
            <a:grpFill/>
            <a:ln w="28575">
              <a:solidFill>
                <a:srgbClr val="FF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392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902" y="3046"/>
              <a:ext cx="2034" cy="372"/>
            </a:xfrm>
            <a:prstGeom prst="rect">
              <a:avLst/>
            </a:prstGeom>
            <a:grpFill/>
            <a:ln w="28575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+mj-lt"/>
                </a:rPr>
                <a:t>autoanalisi di istituto</a:t>
              </a:r>
            </a:p>
            <a:p>
              <a:pPr algn="ctr">
                <a:defRPr/>
              </a:pP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+mj-lt"/>
                </a:rPr>
                <a:t>su singole priorità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52600" y="3276600"/>
            <a:ext cx="5867400" cy="1066800"/>
            <a:chOff x="1104" y="2064"/>
            <a:chExt cx="3696" cy="672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104" y="2064"/>
              <a:ext cx="3696" cy="672"/>
              <a:chOff x="1104" y="2064"/>
              <a:chExt cx="3696" cy="672"/>
            </a:xfrm>
            <a:grpFill/>
          </p:grpSpPr>
          <p:sp>
            <p:nvSpPr>
              <p:cNvPr id="15387" name="AutoShape 12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4400 h 21600"/>
                  <a:gd name="T20" fmla="*/ 18525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close/>
                  </a:path>
                </a:pathLst>
              </a:custGeom>
              <a:grp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5388" name="AutoShape 13"/>
              <p:cNvSpPr>
                <a:spLocks noChangeArrowheads="1"/>
              </p:cNvSpPr>
              <p:nvPr/>
            </p:nvSpPr>
            <p:spPr bwMode="auto">
              <a:xfrm rot="16200000" flipH="1">
                <a:off x="4224" y="206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4400 h 21600"/>
                  <a:gd name="T20" fmla="*/ 18525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close/>
                  </a:path>
                </a:pathLst>
              </a:custGeom>
              <a:grp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5006" name="Rectangle 14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2256" cy="528"/>
              </a:xfrm>
              <a:prstGeom prst="rect">
                <a:avLst/>
              </a:prstGeom>
              <a:grp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5386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872" y="2268"/>
              <a:ext cx="2034" cy="372"/>
            </a:xfrm>
            <a:prstGeom prst="rect">
              <a:avLst/>
            </a:prstGeom>
            <a:grpFill/>
            <a:ln w="28575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confronto</a:t>
              </a:r>
            </a:p>
            <a:p>
              <a:pPr algn="ctr">
                <a:defRPr/>
              </a:pP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 e</a:t>
              </a: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+mj-lt"/>
                </a:rPr>
                <a:t> individuazione priorità</a:t>
              </a:r>
            </a:p>
          </p:txBody>
        </p:sp>
      </p:grpSp>
      <p:sp>
        <p:nvSpPr>
          <p:cNvPr id="15382" name="Line 17"/>
          <p:cNvSpPr>
            <a:spLocks noChangeShapeType="1"/>
          </p:cNvSpPr>
          <p:nvPr/>
        </p:nvSpPr>
        <p:spPr bwMode="auto">
          <a:xfrm flipH="1">
            <a:off x="852055" y="6151563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83" name="Line 18"/>
          <p:cNvSpPr>
            <a:spLocks noChangeShapeType="1"/>
          </p:cNvSpPr>
          <p:nvPr/>
        </p:nvSpPr>
        <p:spPr bwMode="auto">
          <a:xfrm flipV="1">
            <a:off x="712788" y="1995055"/>
            <a:ext cx="0" cy="426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84" name="Line 19"/>
          <p:cNvSpPr>
            <a:spLocks noChangeShapeType="1"/>
          </p:cNvSpPr>
          <p:nvPr/>
        </p:nvSpPr>
        <p:spPr bwMode="auto">
          <a:xfrm>
            <a:off x="858980" y="1762125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it-IT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33400" y="1524000"/>
            <a:ext cx="3581400" cy="1828800"/>
            <a:chOff x="336" y="960"/>
            <a:chExt cx="2256" cy="1152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379" name="AutoShape 21"/>
            <p:cNvSpPr>
              <a:spLocks noChangeArrowheads="1"/>
            </p:cNvSpPr>
            <p:nvPr/>
          </p:nvSpPr>
          <p:spPr bwMode="auto">
            <a:xfrm rot="20097140" flipH="1">
              <a:off x="960" y="960"/>
              <a:ext cx="768" cy="485"/>
            </a:xfrm>
            <a:prstGeom prst="curvedDownArrow">
              <a:avLst>
                <a:gd name="adj1" fmla="val 31670"/>
                <a:gd name="adj2" fmla="val 63340"/>
                <a:gd name="adj3" fmla="val 33333"/>
              </a:avLst>
            </a:prstGeom>
            <a:grpFill/>
            <a:ln w="28575">
              <a:solidFill>
                <a:srgbClr val="FF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/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380" name="Rectangle 22"/>
            <p:cNvSpPr>
              <a:spLocks noChangeArrowheads="1"/>
            </p:cNvSpPr>
            <p:nvPr/>
          </p:nvSpPr>
          <p:spPr bwMode="auto">
            <a:xfrm>
              <a:off x="336" y="1584"/>
              <a:ext cx="2256" cy="528"/>
            </a:xfrm>
            <a:prstGeom prst="rect">
              <a:avLst/>
            </a:prstGeom>
            <a:grpFill/>
            <a:ln w="28575">
              <a:solidFill>
                <a:srgbClr val="FF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38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32" y="1658"/>
              <a:ext cx="2034" cy="372"/>
            </a:xfrm>
            <a:prstGeom prst="rect">
              <a:avLst/>
            </a:prstGeom>
            <a:grpFill/>
            <a:ln w="28575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Abadi MT Condensed Light"/>
                </a:rPr>
                <a:t>verifica sistematica</a:t>
              </a:r>
            </a:p>
            <a:p>
              <a:pPr algn="ctr">
                <a:defRPr/>
              </a:pP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Abadi MT Condensed Light"/>
                </a:rPr>
                <a:t>apprendimenti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953000" y="1600200"/>
            <a:ext cx="3581400" cy="1752600"/>
            <a:chOff x="3120" y="1008"/>
            <a:chExt cx="2256" cy="1104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120" y="1008"/>
              <a:ext cx="2256" cy="1104"/>
              <a:chOff x="3120" y="1008"/>
              <a:chExt cx="2256" cy="1104"/>
            </a:xfrm>
            <a:grpFill/>
          </p:grpSpPr>
          <p:sp>
            <p:nvSpPr>
              <p:cNvPr id="15377" name="AutoShape 26"/>
              <p:cNvSpPr>
                <a:spLocks noChangeArrowheads="1"/>
              </p:cNvSpPr>
              <p:nvPr/>
            </p:nvSpPr>
            <p:spPr bwMode="auto">
              <a:xfrm rot="2209119">
                <a:off x="4128" y="1008"/>
                <a:ext cx="720" cy="384"/>
              </a:xfrm>
              <a:prstGeom prst="curvedDownArrow">
                <a:avLst>
                  <a:gd name="adj1" fmla="val 37500"/>
                  <a:gd name="adj2" fmla="val 75000"/>
                  <a:gd name="adj3" fmla="val 33333"/>
                </a:avLst>
              </a:prstGeom>
              <a:grp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5019" name="Rectangle 27"/>
              <p:cNvSpPr>
                <a:spLocks noChangeArrowheads="1"/>
              </p:cNvSpPr>
              <p:nvPr/>
            </p:nvSpPr>
            <p:spPr bwMode="auto">
              <a:xfrm>
                <a:off x="3120" y="1584"/>
                <a:ext cx="2256" cy="528"/>
              </a:xfrm>
              <a:prstGeom prst="rect">
                <a:avLst/>
              </a:prstGeom>
              <a:grp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5376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216" y="1654"/>
              <a:ext cx="2034" cy="372"/>
            </a:xfrm>
            <a:prstGeom prst="rect">
              <a:avLst/>
            </a:prstGeom>
            <a:grpFill/>
            <a:ln w="28575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monitoraggio</a:t>
              </a:r>
            </a:p>
            <a:p>
              <a:pPr algn="ctr">
                <a:defRPr/>
              </a:pPr>
              <a:r>
                <a:rPr lang="it-IT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tramite indicatori</a:t>
              </a:r>
            </a:p>
          </p:txBody>
        </p:sp>
      </p:grpSp>
      <p:sp>
        <p:nvSpPr>
          <p:cNvPr id="64528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990600" y="152400"/>
            <a:ext cx="7162800" cy="1295400"/>
            <a:chOff x="624" y="1824"/>
            <a:chExt cx="4512" cy="816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373" name="AutoShape 31"/>
            <p:cNvSpPr>
              <a:spLocks noChangeArrowheads="1"/>
            </p:cNvSpPr>
            <p:nvPr/>
          </p:nvSpPr>
          <p:spPr bwMode="auto">
            <a:xfrm>
              <a:off x="624" y="1824"/>
              <a:ext cx="4512" cy="816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374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843" y="1995"/>
              <a:ext cx="4074" cy="453"/>
            </a:xfrm>
            <a:prstGeom prst="rect">
              <a:avLst/>
            </a:prstGeom>
            <a:grpFill/>
            <a:ln w="28575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Abadi MT Condensed Light"/>
                </a:rPr>
                <a:t>INTEGRAZIONE TRA APPROCCI VALUTATIVI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2286000" y="1600200"/>
            <a:ext cx="4572000" cy="762000"/>
            <a:chOff x="1440" y="1008"/>
            <a:chExt cx="2880" cy="480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5026" name="Oval 34"/>
            <p:cNvSpPr>
              <a:spLocks noChangeArrowheads="1"/>
            </p:cNvSpPr>
            <p:nvPr/>
          </p:nvSpPr>
          <p:spPr bwMode="auto">
            <a:xfrm>
              <a:off x="1440" y="1008"/>
              <a:ext cx="2880" cy="48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372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1863" y="1116"/>
              <a:ext cx="2034" cy="180"/>
            </a:xfrm>
            <a:prstGeom prst="rect">
              <a:avLst/>
            </a:prstGeom>
            <a:grpFill/>
            <a:ln w="28575"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Abadi MT Condensed Light"/>
                </a:rPr>
                <a:t>elaborazione </a:t>
              </a:r>
              <a:r>
                <a:rPr lang="it-IT" sz="3600" kern="10" dirty="0" err="1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latin typeface="Abadi MT Condensed Light"/>
                </a:rPr>
                <a:t>P.O.F.</a:t>
              </a:r>
              <a:endParaRPr lang="it-IT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Abadi MT Condensed Ligh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71600" y="142852"/>
            <a:ext cx="6584950" cy="6413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t-IT" sz="3600" dirty="0">
                <a:solidFill>
                  <a:schemeClr val="accent2"/>
                </a:solidFill>
              </a:rPr>
              <a:t>PIANO </a:t>
            </a:r>
            <a:r>
              <a:rPr lang="it-IT" sz="3600" dirty="0" err="1">
                <a:solidFill>
                  <a:schemeClr val="accent2"/>
                </a:solidFill>
              </a:rPr>
              <a:t>DI</a:t>
            </a:r>
            <a:r>
              <a:rPr lang="it-IT" sz="3600" dirty="0">
                <a:solidFill>
                  <a:schemeClr val="accent2"/>
                </a:solidFill>
              </a:rPr>
              <a:t> MIGLIORAMENTO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7158" y="1000108"/>
            <a:ext cx="8412163" cy="5643602"/>
            <a:chOff x="240" y="765"/>
            <a:chExt cx="5299" cy="3053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>
              <a:off x="240" y="3300"/>
              <a:ext cx="1152" cy="518"/>
            </a:xfrm>
            <a:prstGeom prst="rect">
              <a:avLst/>
            </a:prstGeom>
            <a:solidFill>
              <a:srgbClr val="8DE38D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algn="just" eaLnBrk="0" hangingPunct="0">
                <a:defRPr/>
              </a:pPr>
              <a:r>
                <a:rPr lang="it-IT" sz="1200" dirty="0"/>
                <a:t>MULTIMEDIALITA’ NELLA DIDATTICA</a:t>
              </a:r>
            </a:p>
            <a:p>
              <a:pPr eaLnBrk="0" hangingPunct="0">
                <a:defRPr/>
              </a:pPr>
              <a:endParaRPr lang="it-IT" sz="1200" dirty="0"/>
            </a:p>
            <a:p>
              <a:pPr eaLnBrk="0" hangingPunct="0">
                <a:defRPr/>
              </a:pPr>
              <a:r>
                <a:rPr lang="it-IT" sz="1200" dirty="0"/>
                <a:t>LINGUA STRANIERA</a:t>
              </a:r>
              <a:endParaRPr lang="it-IT" sz="1200" b="0" dirty="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18" y="765"/>
              <a:ext cx="5221" cy="2954"/>
              <a:chOff x="318" y="765"/>
              <a:chExt cx="5221" cy="2954"/>
            </a:xfrm>
            <a:grpFill/>
          </p:grpSpPr>
          <p:sp>
            <p:nvSpPr>
              <p:cNvPr id="16391" name="Line 6"/>
              <p:cNvSpPr>
                <a:spLocks noChangeShapeType="1"/>
              </p:cNvSpPr>
              <p:nvPr/>
            </p:nvSpPr>
            <p:spPr bwMode="auto">
              <a:xfrm>
                <a:off x="3062" y="2493"/>
                <a:ext cx="0" cy="147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393" name="Line 8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226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394" name="Line 9"/>
              <p:cNvSpPr>
                <a:spLocks noChangeShapeType="1"/>
              </p:cNvSpPr>
              <p:nvPr/>
            </p:nvSpPr>
            <p:spPr bwMode="auto">
              <a:xfrm>
                <a:off x="3062" y="3069"/>
                <a:ext cx="0" cy="243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3062" y="1872"/>
                <a:ext cx="0" cy="218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396" name="Rectangle 11"/>
              <p:cNvSpPr>
                <a:spLocks noChangeArrowheads="1"/>
              </p:cNvSpPr>
              <p:nvPr/>
            </p:nvSpPr>
            <p:spPr bwMode="auto">
              <a:xfrm>
                <a:off x="2130" y="765"/>
                <a:ext cx="2040" cy="461"/>
              </a:xfrm>
              <a:prstGeom prst="rect">
                <a:avLst/>
              </a:prstGeom>
              <a:grp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it-IT" sz="1200" dirty="0"/>
              </a:p>
              <a:p>
                <a:pPr algn="ctr" eaLnBrk="0" hangingPunct="0">
                  <a:defRPr/>
                </a:pPr>
                <a:r>
                  <a:rPr lang="it-IT" sz="1400" dirty="0">
                    <a:solidFill>
                      <a:srgbClr val="FF0000"/>
                    </a:solidFill>
                  </a:rPr>
                  <a:t>OTTIMIZZAZIONE USO FONDO </a:t>
                </a:r>
                <a:r>
                  <a:rPr lang="it-IT" sz="1400" dirty="0" err="1">
                    <a:solidFill>
                      <a:srgbClr val="FF0000"/>
                    </a:solidFill>
                  </a:rPr>
                  <a:t>D’ISTITUTO</a:t>
                </a:r>
                <a:endParaRPr lang="it-IT" sz="1400" dirty="0">
                  <a:solidFill>
                    <a:srgbClr val="FF0000"/>
                  </a:solidFill>
                </a:endParaRPr>
              </a:p>
              <a:p>
                <a:pPr algn="ctr" eaLnBrk="0" hangingPunct="0">
                  <a:defRPr/>
                </a:pPr>
                <a:endParaRPr lang="it-IT" sz="1200" b="0" dirty="0"/>
              </a:p>
            </p:txBody>
          </p:sp>
          <p:sp>
            <p:nvSpPr>
              <p:cNvPr id="16397" name="Line 12"/>
              <p:cNvSpPr>
                <a:spLocks noChangeShapeType="1"/>
              </p:cNvSpPr>
              <p:nvPr/>
            </p:nvSpPr>
            <p:spPr bwMode="auto">
              <a:xfrm>
                <a:off x="3062" y="1085"/>
                <a:ext cx="0" cy="173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398" name="Line 13"/>
              <p:cNvSpPr>
                <a:spLocks noChangeShapeType="1"/>
              </p:cNvSpPr>
              <p:nvPr/>
            </p:nvSpPr>
            <p:spPr bwMode="auto">
              <a:xfrm>
                <a:off x="874" y="1251"/>
                <a:ext cx="4204" cy="0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399" name="Line 14"/>
              <p:cNvSpPr>
                <a:spLocks noChangeShapeType="1"/>
              </p:cNvSpPr>
              <p:nvPr/>
            </p:nvSpPr>
            <p:spPr bwMode="auto">
              <a:xfrm>
                <a:off x="874" y="1258"/>
                <a:ext cx="0" cy="230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00" name="Line 15"/>
              <p:cNvSpPr>
                <a:spLocks noChangeShapeType="1"/>
              </p:cNvSpPr>
              <p:nvPr/>
            </p:nvSpPr>
            <p:spPr bwMode="auto">
              <a:xfrm>
                <a:off x="5078" y="1258"/>
                <a:ext cx="0" cy="230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01" name="Line 16"/>
              <p:cNvSpPr>
                <a:spLocks noChangeShapeType="1"/>
              </p:cNvSpPr>
              <p:nvPr/>
            </p:nvSpPr>
            <p:spPr bwMode="auto">
              <a:xfrm>
                <a:off x="3062" y="1258"/>
                <a:ext cx="0" cy="230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02" name="Rectangle 17"/>
              <p:cNvSpPr>
                <a:spLocks noChangeArrowheads="1"/>
              </p:cNvSpPr>
              <p:nvPr/>
            </p:nvSpPr>
            <p:spPr bwMode="auto">
              <a:xfrm>
                <a:off x="413" y="1488"/>
                <a:ext cx="921" cy="403"/>
              </a:xfrm>
              <a:prstGeom prst="rect">
                <a:avLst/>
              </a:prstGeom>
              <a:solidFill>
                <a:srgbClr val="33CC33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it-IT" sz="1200" i="1" dirty="0">
                    <a:solidFill>
                      <a:srgbClr val="FFFF00"/>
                    </a:solidFill>
                  </a:rPr>
                  <a:t>OBIETTIVI </a:t>
                </a:r>
              </a:p>
              <a:p>
                <a:pPr algn="ctr" eaLnBrk="0" hangingPunct="0">
                  <a:defRPr/>
                </a:pPr>
                <a:r>
                  <a:rPr lang="it-IT" sz="1200" i="1" dirty="0" err="1">
                    <a:solidFill>
                      <a:srgbClr val="FFFF00"/>
                    </a:solidFill>
                  </a:rPr>
                  <a:t>P.O.F.</a:t>
                </a:r>
                <a:endParaRPr lang="it-IT" sz="1200" i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6403" name="Rectangle 18"/>
              <p:cNvSpPr>
                <a:spLocks noChangeArrowheads="1"/>
              </p:cNvSpPr>
              <p:nvPr/>
            </p:nvSpPr>
            <p:spPr bwMode="auto">
              <a:xfrm>
                <a:off x="2586" y="1488"/>
                <a:ext cx="979" cy="403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it-IT" sz="1200" i="1" dirty="0">
                    <a:solidFill>
                      <a:srgbClr val="FFFF00"/>
                    </a:solidFill>
                  </a:rPr>
                  <a:t>RISORSE PROFESSIONALI</a:t>
                </a:r>
              </a:p>
            </p:txBody>
          </p:sp>
          <p:sp>
            <p:nvSpPr>
              <p:cNvPr id="16404" name="Rectangle 19"/>
              <p:cNvSpPr>
                <a:spLocks noChangeArrowheads="1"/>
              </p:cNvSpPr>
              <p:nvPr/>
            </p:nvSpPr>
            <p:spPr bwMode="auto">
              <a:xfrm>
                <a:off x="4617" y="1488"/>
                <a:ext cx="922" cy="403"/>
              </a:xfrm>
              <a:prstGeom prst="rect">
                <a:avLst/>
              </a:prstGeom>
              <a:solidFill>
                <a:srgbClr val="00FFFF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it-IT" sz="1000" b="0"/>
              </a:p>
              <a:p>
                <a:pPr algn="ctr" eaLnBrk="0" hangingPunct="0">
                  <a:defRPr/>
                </a:pPr>
                <a:r>
                  <a:rPr lang="it-IT" sz="1200"/>
                  <a:t>INFORMAZIONE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816" y="2592"/>
                <a:ext cx="0" cy="96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06" name="Line 21"/>
              <p:cNvSpPr>
                <a:spLocks noChangeShapeType="1"/>
              </p:cNvSpPr>
              <p:nvPr/>
            </p:nvSpPr>
            <p:spPr bwMode="auto">
              <a:xfrm>
                <a:off x="1910" y="1872"/>
                <a:ext cx="0" cy="218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07" name="Line 22"/>
              <p:cNvSpPr>
                <a:spLocks noChangeShapeType="1"/>
              </p:cNvSpPr>
              <p:nvPr/>
            </p:nvSpPr>
            <p:spPr bwMode="auto">
              <a:xfrm>
                <a:off x="816" y="3127"/>
                <a:ext cx="0" cy="173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08" name="Rectangle 23"/>
              <p:cNvSpPr>
                <a:spLocks noChangeArrowheads="1"/>
              </p:cNvSpPr>
              <p:nvPr/>
            </p:nvSpPr>
            <p:spPr bwMode="auto">
              <a:xfrm>
                <a:off x="336" y="2090"/>
                <a:ext cx="1056" cy="502"/>
              </a:xfrm>
              <a:prstGeom prst="rect">
                <a:avLst/>
              </a:prstGeom>
              <a:solidFill>
                <a:srgbClr val="8DE38D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it-IT" sz="1200" dirty="0"/>
                  <a:t>INNALZAMENTO TASSO </a:t>
                </a:r>
                <a:r>
                  <a:rPr lang="it-IT" sz="1200" dirty="0" err="1"/>
                  <a:t>DI</a:t>
                </a:r>
                <a:r>
                  <a:rPr lang="it-IT" sz="1200" dirty="0"/>
                  <a:t> SUCCESSO </a:t>
                </a:r>
                <a:r>
                  <a:rPr lang="it-IT" sz="1000" dirty="0"/>
                  <a:t>SCOLASTICO</a:t>
                </a:r>
              </a:p>
            </p:txBody>
          </p:sp>
          <p:sp>
            <p:nvSpPr>
              <p:cNvPr id="16409" name="Line 24"/>
              <p:cNvSpPr>
                <a:spLocks noChangeShapeType="1"/>
              </p:cNvSpPr>
              <p:nvPr/>
            </p:nvSpPr>
            <p:spPr bwMode="auto">
              <a:xfrm>
                <a:off x="5069" y="1891"/>
                <a:ext cx="0" cy="199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10" name="Rectangle 25"/>
              <p:cNvSpPr>
                <a:spLocks noChangeArrowheads="1"/>
              </p:cNvSpPr>
              <p:nvPr/>
            </p:nvSpPr>
            <p:spPr bwMode="auto">
              <a:xfrm>
                <a:off x="4617" y="2090"/>
                <a:ext cx="922" cy="345"/>
              </a:xfrm>
              <a:prstGeom prst="rect">
                <a:avLst/>
              </a:prstGeom>
              <a:solidFill>
                <a:srgbClr val="93FFFF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it-IT" sz="1000" b="0"/>
              </a:p>
              <a:p>
                <a:pPr algn="ctr" eaLnBrk="0" hangingPunct="0">
                  <a:defRPr/>
                </a:pPr>
                <a:r>
                  <a:rPr lang="it-IT" sz="1200"/>
                  <a:t>STRUMENTI</a:t>
                </a:r>
              </a:p>
            </p:txBody>
          </p:sp>
          <p:sp>
            <p:nvSpPr>
              <p:cNvPr id="16411" name="Rectangle 26"/>
              <p:cNvSpPr>
                <a:spLocks noChangeArrowheads="1"/>
              </p:cNvSpPr>
              <p:nvPr/>
            </p:nvSpPr>
            <p:spPr bwMode="auto">
              <a:xfrm>
                <a:off x="2602" y="2090"/>
                <a:ext cx="979" cy="403"/>
              </a:xfrm>
              <a:prstGeom prst="rect">
                <a:avLst/>
              </a:prstGeom>
              <a:solidFill>
                <a:srgbClr val="FF6D6D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it-IT" sz="1000" b="0"/>
              </a:p>
              <a:p>
                <a:pPr algn="ctr" eaLnBrk="0" hangingPunct="0">
                  <a:defRPr/>
                </a:pPr>
                <a:r>
                  <a:rPr lang="it-IT" sz="1200"/>
                  <a:t>DOCENTI</a:t>
                </a:r>
              </a:p>
              <a:p>
                <a:pPr algn="ctr" eaLnBrk="0" hangingPunct="0">
                  <a:defRPr/>
                </a:pPr>
                <a:endParaRPr lang="it-IT" sz="1200"/>
              </a:p>
            </p:txBody>
          </p:sp>
          <p:sp>
            <p:nvSpPr>
              <p:cNvPr id="16412" name="Rectangle 27"/>
              <p:cNvSpPr>
                <a:spLocks noChangeArrowheads="1"/>
              </p:cNvSpPr>
              <p:nvPr/>
            </p:nvSpPr>
            <p:spPr bwMode="auto">
              <a:xfrm>
                <a:off x="1450" y="2090"/>
                <a:ext cx="979" cy="403"/>
              </a:xfrm>
              <a:prstGeom prst="rect">
                <a:avLst/>
              </a:prstGeom>
              <a:solidFill>
                <a:srgbClr val="7979DD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it-IT" sz="1200"/>
                  <a:t>FONDO D’ISTITUTO</a:t>
                </a:r>
              </a:p>
              <a:p>
                <a:pPr algn="ctr" eaLnBrk="0" hangingPunct="0">
                  <a:defRPr/>
                </a:pPr>
                <a:r>
                  <a:rPr lang="it-IT" sz="1200"/>
                  <a:t>(CCNL)</a:t>
                </a:r>
              </a:p>
              <a:p>
                <a:pPr algn="ctr" eaLnBrk="0" hangingPunct="0">
                  <a:defRPr/>
                </a:pPr>
                <a:endParaRPr lang="it-IT" sz="1200"/>
              </a:p>
            </p:txBody>
          </p:sp>
          <p:sp>
            <p:nvSpPr>
              <p:cNvPr id="16413" name="Rectangle 28"/>
              <p:cNvSpPr>
                <a:spLocks noChangeArrowheads="1"/>
              </p:cNvSpPr>
              <p:nvPr/>
            </p:nvSpPr>
            <p:spPr bwMode="auto">
              <a:xfrm>
                <a:off x="1450" y="1493"/>
                <a:ext cx="1009" cy="403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it-IT" sz="1200" i="1" dirty="0">
                    <a:solidFill>
                      <a:srgbClr val="FFFF00"/>
                    </a:solidFill>
                  </a:rPr>
                  <a:t>RISORSE FINANZIARIE</a:t>
                </a:r>
                <a:endParaRPr lang="it-IT" sz="1400" i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6414" name="Line 29"/>
              <p:cNvSpPr>
                <a:spLocks noChangeShapeType="1"/>
              </p:cNvSpPr>
              <p:nvPr/>
            </p:nvSpPr>
            <p:spPr bwMode="auto">
              <a:xfrm>
                <a:off x="1968" y="1258"/>
                <a:ext cx="0" cy="230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15" name="Line 30"/>
              <p:cNvSpPr>
                <a:spLocks noChangeShapeType="1"/>
              </p:cNvSpPr>
              <p:nvPr/>
            </p:nvSpPr>
            <p:spPr bwMode="auto">
              <a:xfrm>
                <a:off x="4099" y="1256"/>
                <a:ext cx="0" cy="231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16" name="Rectangle 31"/>
              <p:cNvSpPr>
                <a:spLocks noChangeArrowheads="1"/>
              </p:cNvSpPr>
              <p:nvPr/>
            </p:nvSpPr>
            <p:spPr bwMode="auto">
              <a:xfrm>
                <a:off x="3638" y="1487"/>
                <a:ext cx="922" cy="403"/>
              </a:xfrm>
              <a:prstGeom prst="rect">
                <a:avLst/>
              </a:prstGeom>
              <a:solidFill>
                <a:srgbClr val="990033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it-IT" sz="1000" b="0" dirty="0"/>
              </a:p>
              <a:p>
                <a:pPr algn="ctr" eaLnBrk="0" hangingPunct="0">
                  <a:defRPr/>
                </a:pPr>
                <a:r>
                  <a:rPr lang="it-IT" sz="1200" i="1" dirty="0">
                    <a:solidFill>
                      <a:srgbClr val="FFFF00"/>
                    </a:solidFill>
                  </a:rPr>
                  <a:t>METODOLOGIA</a:t>
                </a:r>
              </a:p>
            </p:txBody>
          </p:sp>
          <p:sp>
            <p:nvSpPr>
              <p:cNvPr id="16417" name="Line 32"/>
              <p:cNvSpPr>
                <a:spLocks noChangeShapeType="1"/>
              </p:cNvSpPr>
              <p:nvPr/>
            </p:nvSpPr>
            <p:spPr bwMode="auto">
              <a:xfrm>
                <a:off x="4097" y="1890"/>
                <a:ext cx="0" cy="200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18" name="Line 33"/>
              <p:cNvSpPr>
                <a:spLocks noChangeShapeType="1"/>
              </p:cNvSpPr>
              <p:nvPr/>
            </p:nvSpPr>
            <p:spPr bwMode="auto">
              <a:xfrm>
                <a:off x="1968" y="2493"/>
                <a:ext cx="0" cy="195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6419" name="Rectangle 34"/>
              <p:cNvSpPr>
                <a:spLocks noChangeArrowheads="1"/>
              </p:cNvSpPr>
              <p:nvPr/>
            </p:nvSpPr>
            <p:spPr bwMode="auto">
              <a:xfrm>
                <a:off x="318" y="2666"/>
                <a:ext cx="1016" cy="461"/>
              </a:xfrm>
              <a:prstGeom prst="rect">
                <a:avLst/>
              </a:prstGeom>
              <a:solidFill>
                <a:srgbClr val="8DE38D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it-IT" sz="1200"/>
                  <a:t>AMPLIAMENTO OFFERTA FORMATIVA</a:t>
                </a:r>
              </a:p>
            </p:txBody>
          </p:sp>
          <p:sp>
            <p:nvSpPr>
              <p:cNvPr id="16420" name="Rectangle 35"/>
              <p:cNvSpPr>
                <a:spLocks noChangeArrowheads="1"/>
              </p:cNvSpPr>
              <p:nvPr/>
            </p:nvSpPr>
            <p:spPr bwMode="auto">
              <a:xfrm>
                <a:off x="1485" y="2666"/>
                <a:ext cx="979" cy="403"/>
              </a:xfrm>
              <a:prstGeom prst="rect">
                <a:avLst/>
              </a:prstGeom>
              <a:solidFill>
                <a:srgbClr val="7979DD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it-IT" sz="1200"/>
                  <a:t>FINANZIAMENTI AUTONOMIA</a:t>
                </a:r>
              </a:p>
              <a:p>
                <a:pPr algn="ctr" eaLnBrk="0" hangingPunct="0">
                  <a:defRPr/>
                </a:pPr>
                <a:r>
                  <a:rPr lang="it-IT" sz="1200"/>
                  <a:t>(CM 194)</a:t>
                </a:r>
              </a:p>
            </p:txBody>
          </p:sp>
          <p:sp>
            <p:nvSpPr>
              <p:cNvPr id="16421" name="Rectangle 36"/>
              <p:cNvSpPr>
                <a:spLocks noChangeArrowheads="1"/>
              </p:cNvSpPr>
              <p:nvPr/>
            </p:nvSpPr>
            <p:spPr bwMode="auto">
              <a:xfrm>
                <a:off x="2602" y="2666"/>
                <a:ext cx="921" cy="403"/>
              </a:xfrm>
              <a:prstGeom prst="rect">
                <a:avLst/>
              </a:prstGeom>
              <a:solidFill>
                <a:srgbClr val="FF6D6D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it-IT" sz="1200"/>
                  <a:t>ESPERTI ESTERNI</a:t>
                </a:r>
              </a:p>
              <a:p>
                <a:pPr algn="ctr" eaLnBrk="0" hangingPunct="0">
                  <a:defRPr/>
                </a:pPr>
                <a:endParaRPr lang="it-IT" sz="1600" b="0"/>
              </a:p>
            </p:txBody>
          </p:sp>
          <p:sp>
            <p:nvSpPr>
              <p:cNvPr id="16422" name="Rectangle 37"/>
              <p:cNvSpPr>
                <a:spLocks noChangeArrowheads="1"/>
              </p:cNvSpPr>
              <p:nvPr/>
            </p:nvSpPr>
            <p:spPr bwMode="auto">
              <a:xfrm>
                <a:off x="1507" y="3300"/>
                <a:ext cx="979" cy="403"/>
              </a:xfrm>
              <a:prstGeom prst="rect">
                <a:avLst/>
              </a:prstGeom>
              <a:solidFill>
                <a:srgbClr val="7979DD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it-IT" sz="1000" b="0"/>
              </a:p>
              <a:p>
                <a:pPr algn="ctr" eaLnBrk="0" hangingPunct="0">
                  <a:defRPr/>
                </a:pPr>
                <a:r>
                  <a:rPr lang="it-IT" sz="1200"/>
                  <a:t>CRITERI</a:t>
                </a:r>
              </a:p>
              <a:p>
                <a:pPr algn="ctr" eaLnBrk="0" hangingPunct="0">
                  <a:defRPr/>
                </a:pPr>
                <a:endParaRPr lang="it-IT" sz="1000"/>
              </a:p>
            </p:txBody>
          </p:sp>
          <p:sp>
            <p:nvSpPr>
              <p:cNvPr id="16423" name="Rectangle 38"/>
              <p:cNvSpPr>
                <a:spLocks noChangeArrowheads="1"/>
              </p:cNvSpPr>
              <p:nvPr/>
            </p:nvSpPr>
            <p:spPr bwMode="auto">
              <a:xfrm>
                <a:off x="2602" y="3316"/>
                <a:ext cx="921" cy="403"/>
              </a:xfrm>
              <a:prstGeom prst="rect">
                <a:avLst/>
              </a:prstGeom>
              <a:solidFill>
                <a:srgbClr val="FF6D6D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it-IT" sz="1200"/>
              </a:p>
              <a:p>
                <a:pPr algn="ctr" eaLnBrk="0" hangingPunct="0">
                  <a:defRPr/>
                </a:pPr>
                <a:r>
                  <a:rPr lang="it-IT" sz="1200"/>
                  <a:t>CRITERI</a:t>
                </a:r>
              </a:p>
              <a:p>
                <a:pPr algn="ctr" eaLnBrk="0" hangingPunct="0">
                  <a:defRPr/>
                </a:pPr>
                <a:endParaRPr lang="it-IT" sz="1600" b="0"/>
              </a:p>
            </p:txBody>
          </p:sp>
          <p:sp>
            <p:nvSpPr>
              <p:cNvPr id="16424" name="Line 39"/>
              <p:cNvSpPr>
                <a:spLocks noChangeShapeType="1"/>
              </p:cNvSpPr>
              <p:nvPr/>
            </p:nvSpPr>
            <p:spPr bwMode="auto">
              <a:xfrm>
                <a:off x="1987" y="3077"/>
                <a:ext cx="0" cy="231"/>
              </a:xfrm>
              <a:prstGeom prst="line">
                <a:avLst/>
              </a:prstGeom>
              <a:grpFill/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grpSp>
            <p:nvGrpSpPr>
              <p:cNvPr id="4" name="Group 40"/>
              <p:cNvGrpSpPr>
                <a:grpSpLocks/>
              </p:cNvGrpSpPr>
              <p:nvPr/>
            </p:nvGrpSpPr>
            <p:grpSpPr bwMode="auto">
              <a:xfrm>
                <a:off x="3638" y="2090"/>
                <a:ext cx="923" cy="921"/>
                <a:chOff x="10224" y="5040"/>
                <a:chExt cx="2307" cy="2304"/>
              </a:xfrm>
              <a:grpFill/>
            </p:grpSpPr>
            <p:sp>
              <p:nvSpPr>
                <p:cNvPr id="16426" name="Line 41"/>
                <p:cNvSpPr>
                  <a:spLocks noChangeShapeType="1"/>
                </p:cNvSpPr>
                <p:nvPr/>
              </p:nvSpPr>
              <p:spPr bwMode="auto">
                <a:xfrm>
                  <a:off x="11348" y="5904"/>
                  <a:ext cx="0" cy="576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blurRad="107950" dist="12700" dir="5400000" algn="ctr">
                    <a:srgbClr val="000000"/>
                  </a:outerShdw>
                </a:effectLst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6427" name="Rectangle 42"/>
                <p:cNvSpPr>
                  <a:spLocks noChangeArrowheads="1"/>
                </p:cNvSpPr>
                <p:nvPr/>
              </p:nvSpPr>
              <p:spPr bwMode="auto">
                <a:xfrm>
                  <a:off x="10224" y="5040"/>
                  <a:ext cx="2304" cy="864"/>
                </a:xfrm>
                <a:prstGeom prst="rect">
                  <a:avLst/>
                </a:prstGeom>
                <a:solidFill>
                  <a:srgbClr val="FF9FBF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blurRad="107950" dist="12700" dir="5400000" algn="ctr">
                    <a:srgbClr val="000000"/>
                  </a:outerShdw>
                </a:effectLst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it-IT" sz="1000" b="0"/>
                </a:p>
                <a:p>
                  <a:pPr algn="ctr" eaLnBrk="0" hangingPunct="0">
                    <a:defRPr/>
                  </a:pPr>
                  <a:r>
                    <a:rPr lang="it-IT" sz="1200"/>
                    <a:t>PDCA</a:t>
                  </a:r>
                </a:p>
              </p:txBody>
            </p:sp>
            <p:sp>
              <p:nvSpPr>
                <p:cNvPr id="16428" name="Rectangle 43"/>
                <p:cNvSpPr>
                  <a:spLocks noChangeArrowheads="1"/>
                </p:cNvSpPr>
                <p:nvPr/>
              </p:nvSpPr>
              <p:spPr bwMode="auto">
                <a:xfrm>
                  <a:off x="10227" y="6480"/>
                  <a:ext cx="2304" cy="864"/>
                </a:xfrm>
                <a:prstGeom prst="rect">
                  <a:avLst/>
                </a:prstGeom>
                <a:solidFill>
                  <a:srgbClr val="FF9FBF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blurRad="107950" dist="12700" dir="5400000" algn="ctr">
                    <a:srgbClr val="000000"/>
                  </a:outerShdw>
                </a:effectLst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it-IT" sz="1000" b="0"/>
                </a:p>
                <a:p>
                  <a:pPr algn="ctr" eaLnBrk="0" hangingPunct="0">
                    <a:defRPr/>
                  </a:pPr>
                  <a:r>
                    <a:rPr lang="it-IT" sz="1200"/>
                    <a:t>STRUMENTI</a:t>
                  </a:r>
                </a:p>
              </p:txBody>
            </p:sp>
          </p:grpSp>
        </p:grpSp>
      </p:grpSp>
      <p:sp>
        <p:nvSpPr>
          <p:cNvPr id="65542" name="Rectangle 4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6323" name="WordArt 3"/>
          <p:cNvSpPr>
            <a:spLocks noChangeArrowheads="1" noChangeShapeType="1" noTextEdit="1"/>
          </p:cNvSpPr>
          <p:nvPr/>
        </p:nvSpPr>
        <p:spPr bwMode="auto">
          <a:xfrm>
            <a:off x="381000" y="142875"/>
            <a:ext cx="822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8100" dir="13500000" algn="br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  <a:t>Autovalutazione d'Istituto</a:t>
            </a:r>
          </a:p>
        </p:txBody>
      </p:sp>
      <p:sp>
        <p:nvSpPr>
          <p:cNvPr id="56324" name="WordArt 5"/>
          <p:cNvSpPr>
            <a:spLocks noChangeArrowheads="1" noChangeShapeType="1" noTextEdit="1"/>
          </p:cNvSpPr>
          <p:nvPr/>
        </p:nvSpPr>
        <p:spPr bwMode="auto">
          <a:xfrm rot="207338">
            <a:off x="2209800" y="714375"/>
            <a:ext cx="5791200" cy="271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1042"/>
              </a:avLst>
            </a:prstTxWarp>
          </a:bodyPr>
          <a:lstStyle/>
          <a:p>
            <a:pPr algn="ctr"/>
            <a:r>
              <a:rPr lang="it-IT" sz="20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3" dist="40161" dir="11906097">
                    <a:srgbClr val="6699FF">
                      <a:alpha val="50000"/>
                    </a:srgbClr>
                  </a:prstShdw>
                </a:effectLst>
                <a:latin typeface="Abadi MT Condensed Light"/>
              </a:rPr>
              <a:t>una ”Ispezione sistematica”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30188" y="3357562"/>
            <a:ext cx="8680581" cy="2000548"/>
          </a:xfrm>
          <a:prstGeom prst="rect">
            <a:avLst/>
          </a:prstGeom>
          <a:solidFill>
            <a:schemeClr val="bg1"/>
          </a:solidFill>
          <a:ln w="38100" cmpd="thickThin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i="1" dirty="0">
                <a:solidFill>
                  <a:srgbClr val="FF3300"/>
                </a:solidFill>
              </a:rPr>
              <a:t>DESCRIZIONE e ANALISI</a:t>
            </a:r>
            <a:r>
              <a:rPr lang="it-IT" sz="3200" b="0" dirty="0"/>
              <a:t> </a:t>
            </a:r>
          </a:p>
          <a:p>
            <a:pPr algn="ctr">
              <a:defRPr/>
            </a:pPr>
            <a:r>
              <a:rPr lang="it-IT" sz="3200" b="0" dirty="0"/>
              <a:t>dell’</a:t>
            </a:r>
            <a:r>
              <a:rPr lang="it-IT" sz="3200" i="1" dirty="0">
                <a:solidFill>
                  <a:srgbClr val="0033CC"/>
                </a:solidFill>
              </a:rPr>
              <a:t>ATTUALE</a:t>
            </a:r>
            <a:r>
              <a:rPr lang="it-IT" sz="3200" i="1" dirty="0">
                <a:solidFill>
                  <a:srgbClr val="FF3300"/>
                </a:solidFill>
              </a:rPr>
              <a:t> funzionamento della scuola</a:t>
            </a:r>
            <a:r>
              <a:rPr lang="it-IT" sz="3200" b="0" dirty="0"/>
              <a:t> </a:t>
            </a:r>
          </a:p>
          <a:p>
            <a:pPr algn="ctr">
              <a:defRPr/>
            </a:pPr>
            <a:r>
              <a:rPr lang="it-IT" sz="3200" b="0" dirty="0"/>
              <a:t>come primo passo di un </a:t>
            </a:r>
            <a:r>
              <a:rPr lang="it-IT" sz="3200" i="1" dirty="0">
                <a:solidFill>
                  <a:schemeClr val="accent2"/>
                </a:solidFill>
              </a:rPr>
              <a:t>processo di miglioramento</a:t>
            </a:r>
          </a:p>
          <a:p>
            <a:pPr algn="ctr">
              <a:defRPr/>
            </a:pPr>
            <a:r>
              <a:rPr lang="it-IT" sz="2000" b="0" dirty="0">
                <a:solidFill>
                  <a:srgbClr val="0033CC"/>
                </a:solidFill>
              </a:rPr>
              <a:t>                                                                                                       (</a:t>
            </a:r>
            <a:r>
              <a:rPr lang="it-IT" sz="2000" b="0" dirty="0">
                <a:solidFill>
                  <a:srgbClr val="FF0000"/>
                </a:solidFill>
              </a:rPr>
              <a:t>Van </a:t>
            </a:r>
            <a:r>
              <a:rPr lang="it-IT" sz="2000" b="0" dirty="0" err="1">
                <a:solidFill>
                  <a:srgbClr val="FF0000"/>
                </a:solidFill>
              </a:rPr>
              <a:t>Velzen</a:t>
            </a:r>
            <a:r>
              <a:rPr lang="it-IT" sz="2000" b="0" dirty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6019800" y="2376486"/>
            <a:ext cx="1066800" cy="838200"/>
          </a:xfrm>
          <a:prstGeom prst="downArrow">
            <a:avLst>
              <a:gd name="adj1" fmla="val 34435"/>
              <a:gd name="adj2" fmla="val 39361"/>
            </a:avLst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14348" y="1142984"/>
            <a:ext cx="1000132" cy="14465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8800" dirty="0">
                <a:ln w="1905"/>
                <a:solidFill>
                  <a:schemeClr val="accent2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è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214313" y="5643563"/>
            <a:ext cx="8715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>
                <a:solidFill>
                  <a:schemeClr val="accent2"/>
                </a:solidFill>
              </a:rPr>
              <a:t>realizzata da una </a:t>
            </a:r>
            <a:r>
              <a:rPr lang="it-IT" i="1">
                <a:solidFill>
                  <a:srgbClr val="FF0000"/>
                </a:solidFill>
              </a:rPr>
              <a:t>scuola</a:t>
            </a:r>
            <a:r>
              <a:rPr lang="it-IT" i="1">
                <a:solidFill>
                  <a:schemeClr val="accent2"/>
                </a:solidFill>
              </a:rPr>
              <a:t> - da un </a:t>
            </a:r>
            <a:r>
              <a:rPr lang="it-IT" i="1">
                <a:solidFill>
                  <a:srgbClr val="FF0000"/>
                </a:solidFill>
              </a:rPr>
              <a:t>sottosistema</a:t>
            </a:r>
            <a:r>
              <a:rPr lang="it-IT" i="1">
                <a:solidFill>
                  <a:schemeClr val="accent2"/>
                </a:solidFill>
              </a:rPr>
              <a:t> oppure da una </a:t>
            </a:r>
            <a:r>
              <a:rPr lang="it-IT" i="1">
                <a:solidFill>
                  <a:srgbClr val="FF0000"/>
                </a:solidFill>
              </a:rPr>
              <a:t>figura professionale</a:t>
            </a:r>
            <a:r>
              <a:rPr lang="it-IT" i="1">
                <a:solidFill>
                  <a:schemeClr val="accent2"/>
                </a:solidFill>
              </a:rPr>
              <a:t> (insegnante - capo di istituto)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8"/>
          <p:cNvSpPr>
            <a:spLocks noChangeArrowheads="1"/>
          </p:cNvSpPr>
          <p:nvPr/>
        </p:nvSpPr>
        <p:spPr bwMode="auto">
          <a:xfrm rot="6435993">
            <a:off x="-69056" y="4901406"/>
            <a:ext cx="1435100" cy="649288"/>
          </a:xfrm>
          <a:custGeom>
            <a:avLst/>
            <a:gdLst>
              <a:gd name="T0" fmla="*/ 68107446 w 21600"/>
              <a:gd name="T1" fmla="*/ 0 h 21600"/>
              <a:gd name="T2" fmla="*/ 40862680 w 21600"/>
              <a:gd name="T3" fmla="*/ 8364453 h 21600"/>
              <a:gd name="T4" fmla="*/ 0 w 21600"/>
              <a:gd name="T5" fmla="*/ 17646958 h 21600"/>
              <a:gd name="T6" fmla="*/ 37662409 w 21600"/>
              <a:gd name="T7" fmla="*/ 19517357 h 21600"/>
              <a:gd name="T8" fmla="*/ 75324751 w 21600"/>
              <a:gd name="T9" fmla="*/ 15052749 h 21600"/>
              <a:gd name="T10" fmla="*/ 95347777 w 21600"/>
              <a:gd name="T11" fmla="*/ 836445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459 h 21600"/>
              <a:gd name="T20" fmla="*/ 1706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3793" y="9257"/>
                </a:lnTo>
                <a:lnTo>
                  <a:pt x="13793" y="17459"/>
                </a:lnTo>
                <a:lnTo>
                  <a:pt x="0" y="17459"/>
                </a:lnTo>
                <a:lnTo>
                  <a:pt x="0" y="21600"/>
                </a:lnTo>
                <a:lnTo>
                  <a:pt x="17064" y="21600"/>
                </a:lnTo>
                <a:lnTo>
                  <a:pt x="17064" y="9257"/>
                </a:lnTo>
                <a:lnTo>
                  <a:pt x="21600" y="9257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 rot="10735243">
            <a:off x="156051" y="1338140"/>
            <a:ext cx="1219200" cy="1306651"/>
          </a:xfrm>
          <a:custGeom>
            <a:avLst/>
            <a:gdLst>
              <a:gd name="T0" fmla="*/ 49156391 w 21600"/>
              <a:gd name="T1" fmla="*/ 0 h 21600"/>
              <a:gd name="T2" fmla="*/ 29492557 w 21600"/>
              <a:gd name="T3" fmla="*/ 56516484 h 21600"/>
              <a:gd name="T4" fmla="*/ 0 w 21600"/>
              <a:gd name="T5" fmla="*/ 164166117 h 21600"/>
              <a:gd name="T6" fmla="*/ 25828693 w 21600"/>
              <a:gd name="T7" fmla="*/ 172520545 h 21600"/>
              <a:gd name="T8" fmla="*/ 51657387 w 21600"/>
              <a:gd name="T9" fmla="*/ 123903260 h 21600"/>
              <a:gd name="T10" fmla="*/ 68817070 w 21600"/>
              <a:gd name="T11" fmla="*/ 5651648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507 h 21600"/>
              <a:gd name="T20" fmla="*/ 162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076"/>
                </a:lnTo>
                <a:lnTo>
                  <a:pt x="14643" y="7076"/>
                </a:lnTo>
                <a:lnTo>
                  <a:pt x="14643" y="19507"/>
                </a:lnTo>
                <a:lnTo>
                  <a:pt x="0" y="19507"/>
                </a:lnTo>
                <a:lnTo>
                  <a:pt x="0" y="21600"/>
                </a:lnTo>
                <a:lnTo>
                  <a:pt x="16214" y="21600"/>
                </a:lnTo>
                <a:lnTo>
                  <a:pt x="16214" y="7076"/>
                </a:lnTo>
                <a:lnTo>
                  <a:pt x="21600" y="707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7352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969963" y="882650"/>
            <a:ext cx="7673975" cy="1200150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0"/>
              <a:t>Attività valutativa volta ad </a:t>
            </a:r>
            <a:r>
              <a:rPr lang="it-IT" b="0">
                <a:solidFill>
                  <a:srgbClr val="FF3300"/>
                </a:solidFill>
              </a:rPr>
              <a:t>acquisire informazioni</a:t>
            </a:r>
            <a:r>
              <a:rPr lang="it-IT" b="0"/>
              <a:t> sulla</a:t>
            </a:r>
          </a:p>
          <a:p>
            <a:r>
              <a:rPr lang="it-IT" b="0"/>
              <a:t>natura dell’</a:t>
            </a:r>
            <a:r>
              <a:rPr lang="it-IT">
                <a:solidFill>
                  <a:srgbClr val="0033CC"/>
                </a:solidFill>
              </a:rPr>
              <a:t>oggetto considerato</a:t>
            </a:r>
            <a:r>
              <a:rPr lang="it-IT" b="0">
                <a:solidFill>
                  <a:srgbClr val="0033CC"/>
                </a:solidFill>
              </a:rPr>
              <a:t> </a:t>
            </a:r>
            <a:r>
              <a:rPr lang="it-IT" b="0"/>
              <a:t>e ad </a:t>
            </a:r>
            <a:r>
              <a:rPr lang="it-IT" b="0">
                <a:solidFill>
                  <a:srgbClr val="FF3300"/>
                </a:solidFill>
              </a:rPr>
              <a:t>accertarne il </a:t>
            </a:r>
            <a:r>
              <a:rPr lang="it-IT">
                <a:solidFill>
                  <a:srgbClr val="0033CC"/>
                </a:solidFill>
              </a:rPr>
              <a:t>valore</a:t>
            </a:r>
          </a:p>
          <a:p>
            <a:r>
              <a:rPr lang="it-IT" b="0"/>
              <a:t>e il </a:t>
            </a:r>
            <a:r>
              <a:rPr lang="it-IT">
                <a:solidFill>
                  <a:srgbClr val="0033CC"/>
                </a:solidFill>
              </a:rPr>
              <a:t>merito </a:t>
            </a:r>
            <a:r>
              <a:rPr lang="it-IT" b="0"/>
              <a:t>attraverso modalità rigorose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179388" y="2786058"/>
            <a:ext cx="8107388" cy="163121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0" dirty="0"/>
              <a:t>riferita all’</a:t>
            </a:r>
            <a:r>
              <a:rPr lang="it-IT" i="1" dirty="0">
                <a:solidFill>
                  <a:srgbClr val="FF0000"/>
                </a:solidFill>
              </a:rPr>
              <a:t>ATTUALE</a:t>
            </a:r>
            <a:r>
              <a:rPr lang="it-IT" b="0" dirty="0">
                <a:solidFill>
                  <a:srgbClr val="FF3300"/>
                </a:solidFill>
              </a:rPr>
              <a:t> </a:t>
            </a:r>
            <a:r>
              <a:rPr lang="it-IT" i="1" dirty="0">
                <a:solidFill>
                  <a:srgbClr val="FF3300"/>
                </a:solidFill>
              </a:rPr>
              <a:t>FUNZIONAMENTO</a:t>
            </a:r>
            <a:r>
              <a:rPr lang="it-IT" b="0" dirty="0"/>
              <a:t> della scuola, ovvero dell’insieme delle </a:t>
            </a:r>
            <a:r>
              <a:rPr lang="it-IT" i="1" dirty="0">
                <a:solidFill>
                  <a:srgbClr val="FF3300"/>
                </a:solidFill>
              </a:rPr>
              <a:t>condizioni organizzative ed educative</a:t>
            </a:r>
          </a:p>
          <a:p>
            <a:pPr algn="ctr">
              <a:defRPr/>
            </a:pPr>
            <a:r>
              <a:rPr lang="it-IT" b="0" dirty="0"/>
              <a:t>che qualificano </a:t>
            </a:r>
            <a:r>
              <a:rPr lang="it-IT" i="1" dirty="0">
                <a:solidFill>
                  <a:srgbClr val="0A9411"/>
                </a:solidFill>
              </a:rPr>
              <a:t>l’erogazione del SERVIZIO FORMATIVO</a:t>
            </a:r>
            <a:r>
              <a:rPr lang="it-IT" b="0" dirty="0"/>
              <a:t>     da parte di un ben determinato </a:t>
            </a:r>
            <a:r>
              <a:rPr lang="it-IT" i="1" dirty="0">
                <a:solidFill>
                  <a:srgbClr val="FF0000"/>
                </a:solidFill>
              </a:rPr>
              <a:t>Istituto Scolastico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114426" y="4786322"/>
            <a:ext cx="7600978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0" dirty="0"/>
              <a:t>Primo Passo di un </a:t>
            </a:r>
            <a:r>
              <a:rPr lang="it-IT" dirty="0">
                <a:solidFill>
                  <a:srgbClr val="FF3300"/>
                </a:solidFill>
              </a:rPr>
              <a:t>PROCESSO </a:t>
            </a:r>
            <a:r>
              <a:rPr lang="it-IT" dirty="0" err="1">
                <a:solidFill>
                  <a:srgbClr val="FF3300"/>
                </a:solidFill>
              </a:rPr>
              <a:t>DI</a:t>
            </a:r>
            <a:r>
              <a:rPr lang="it-IT" dirty="0">
                <a:solidFill>
                  <a:srgbClr val="FF3300"/>
                </a:solidFill>
              </a:rPr>
              <a:t> MIGLIORAMENTO</a:t>
            </a:r>
            <a:r>
              <a:rPr lang="it-IT" dirty="0"/>
              <a:t> </a:t>
            </a:r>
          </a:p>
          <a:p>
            <a:pPr>
              <a:defRPr/>
            </a:pPr>
            <a:r>
              <a:rPr lang="it-IT" dirty="0"/>
              <a:t>(attività finalizzata a </a:t>
            </a:r>
            <a:r>
              <a:rPr lang="it-IT" i="1" dirty="0">
                <a:solidFill>
                  <a:srgbClr val="FF0000"/>
                </a:solidFill>
              </a:rPr>
              <a:t>promuovere</a:t>
            </a:r>
            <a:r>
              <a:rPr lang="it-IT" i="1" dirty="0">
                <a:solidFill>
                  <a:schemeClr val="accent2"/>
                </a:solidFill>
              </a:rPr>
              <a:t> un cambiamento </a:t>
            </a:r>
          </a:p>
          <a:p>
            <a:pPr>
              <a:defRPr/>
            </a:pPr>
            <a:r>
              <a:rPr lang="it-IT" i="1" dirty="0">
                <a:solidFill>
                  <a:schemeClr val="accent2"/>
                </a:solidFill>
              </a:rPr>
              <a:t>delle condizioni di apprendimento</a:t>
            </a:r>
            <a:r>
              <a:rPr lang="it-IT" dirty="0"/>
              <a:t> utile ad un più efficace perseguimento degli obiettivi educativi della scuola)</a:t>
            </a:r>
          </a:p>
        </p:txBody>
      </p:sp>
      <p:sp>
        <p:nvSpPr>
          <p:cNvPr id="57360" name="Rectangle 10"/>
          <p:cNvSpPr>
            <a:spLocks noChangeArrowheads="1"/>
          </p:cNvSpPr>
          <p:nvPr/>
        </p:nvSpPr>
        <p:spPr bwMode="auto">
          <a:xfrm>
            <a:off x="152400" y="2057400"/>
            <a:ext cx="8839200" cy="2895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2" name="WordArt 12"/>
          <p:cNvSpPr>
            <a:spLocks noChangeArrowheads="1" noChangeShapeType="1" noTextEdit="1"/>
          </p:cNvSpPr>
          <p:nvPr/>
        </p:nvSpPr>
        <p:spPr bwMode="auto">
          <a:xfrm>
            <a:off x="323850" y="261918"/>
            <a:ext cx="8534400" cy="381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t-IT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ISPEZIONE SISTEMATICA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457200" y="1571625"/>
            <a:ext cx="8305800" cy="2743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it-IT" sz="20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prstShdw prst="shdw13" dist="28398" dir="6993903">
                    <a:srgbClr val="33CC33">
                      <a:alpha val="50000"/>
                    </a:srgbClr>
                  </a:prstShdw>
                </a:effectLst>
                <a:latin typeface="Abadi MT Condensed Light"/>
              </a:rPr>
              <a:t> Perché Autovalutazione d'Istituto?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23850" y="4387058"/>
            <a:ext cx="8351838" cy="1754326"/>
          </a:xfrm>
          <a:prstGeom prst="rect">
            <a:avLst/>
          </a:prstGeom>
          <a:solidFill>
            <a:schemeClr val="bg1"/>
          </a:solidFill>
          <a:ln w="2857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0" dirty="0"/>
              <a:t>Attivazione di</a:t>
            </a:r>
            <a:r>
              <a:rPr lang="it-IT" b="0" dirty="0"/>
              <a:t> </a:t>
            </a:r>
          </a:p>
          <a:p>
            <a:pPr algn="ctr">
              <a:defRPr/>
            </a:pPr>
            <a:r>
              <a:rPr lang="it-IT" sz="3200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processi di Trasformazione </a:t>
            </a:r>
            <a:r>
              <a:rPr lang="it-IT" sz="2800" b="0" dirty="0"/>
              <a:t>del </a:t>
            </a:r>
            <a:r>
              <a:rPr lang="it-IT" sz="3200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sistema scolastico </a:t>
            </a:r>
          </a:p>
          <a:p>
            <a:pPr algn="ctr">
              <a:defRPr/>
            </a:pPr>
            <a:r>
              <a:rPr lang="it-IT" b="0" dirty="0"/>
              <a:t>orientati sempre più verso un incremento degli spazi di </a:t>
            </a:r>
          </a:p>
          <a:p>
            <a:pPr algn="ctr">
              <a:defRPr/>
            </a:pPr>
            <a:r>
              <a:rPr lang="it-IT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autonomia e responsabilità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0" dirty="0"/>
              <a:t>offerti al </a:t>
            </a:r>
            <a:r>
              <a:rPr lang="it-IT" i="1" dirty="0">
                <a:solidFill>
                  <a:srgbClr val="FF0000"/>
                </a:solidFill>
              </a:rPr>
              <a:t>singolo istituto scolastico</a:t>
            </a:r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7315200" y="3214686"/>
            <a:ext cx="914400" cy="857256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30300" y="214290"/>
            <a:ext cx="8643713" cy="1446550"/>
          </a:xfrm>
          <a:prstGeom prst="rect">
            <a:avLst/>
          </a:prstGeom>
          <a:solidFill>
            <a:schemeClr val="bg1"/>
          </a:solidFill>
          <a:ln w="12700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 b="0" dirty="0"/>
              <a:t>Sviluppo delle </a:t>
            </a:r>
            <a:r>
              <a:rPr lang="it-IT" sz="3200" i="1" dirty="0">
                <a:solidFill>
                  <a:srgbClr val="FF3300"/>
                </a:solidFill>
              </a:rPr>
              <a:t>politiche di innovazione scolastica</a:t>
            </a:r>
          </a:p>
          <a:p>
            <a:pPr algn="ctr">
              <a:defRPr/>
            </a:pPr>
            <a:r>
              <a:rPr lang="it-IT" sz="2800" b="0" dirty="0"/>
              <a:t>nella prospettiva di una </a:t>
            </a:r>
            <a:r>
              <a:rPr lang="it-IT" sz="2800" i="1" dirty="0">
                <a:solidFill>
                  <a:srgbClr val="0A94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“centratura sulla singola scuola”</a:t>
            </a:r>
          </a:p>
          <a:p>
            <a:pPr algn="ctr">
              <a:defRPr/>
            </a:pPr>
            <a:r>
              <a:rPr lang="it-IT" sz="2800" b="0" dirty="0"/>
              <a:t>come </a:t>
            </a:r>
            <a:r>
              <a:rPr lang="it-IT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unità di cambiamento</a:t>
            </a: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>
            <a:off x="1066800" y="1914525"/>
            <a:ext cx="990600" cy="800095"/>
          </a:xfrm>
          <a:prstGeom prst="upArrow">
            <a:avLst>
              <a:gd name="adj1" fmla="val 50000"/>
              <a:gd name="adj2" fmla="val 28846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429000"/>
            <a:ext cx="8458200" cy="3048000"/>
            <a:chOff x="240" y="2160"/>
            <a:chExt cx="5328" cy="1920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249" name="AutoShape 4"/>
            <p:cNvSpPr>
              <a:spLocks noChangeArrowheads="1"/>
            </p:cNvSpPr>
            <p:nvPr/>
          </p:nvSpPr>
          <p:spPr bwMode="auto">
            <a:xfrm rot="5476490">
              <a:off x="4152" y="2616"/>
              <a:ext cx="1872" cy="960"/>
            </a:xfrm>
            <a:prstGeom prst="curvedDownArrow">
              <a:avLst>
                <a:gd name="adj1" fmla="val 39000"/>
                <a:gd name="adj2" fmla="val 78000"/>
                <a:gd name="adj3" fmla="val 33333"/>
              </a:avLst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250" name="Text Box 5"/>
            <p:cNvSpPr txBox="1">
              <a:spLocks noChangeArrowheads="1"/>
            </p:cNvSpPr>
            <p:nvPr/>
          </p:nvSpPr>
          <p:spPr bwMode="auto">
            <a:xfrm>
              <a:off x="240" y="3312"/>
              <a:ext cx="4094" cy="768"/>
            </a:xfrm>
            <a:prstGeom prst="rect">
              <a:avLst/>
            </a:prstGeom>
            <a:grpFill/>
            <a:ln w="19050">
              <a:solidFill>
                <a:srgbClr val="C0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3600" b="0"/>
                <a:t>Creazione di un </a:t>
              </a:r>
            </a:p>
            <a:p>
              <a:pPr algn="ctr">
                <a:defRPr/>
              </a:pPr>
              <a:r>
                <a:rPr lang="it-IT" sz="3600" b="0"/>
                <a:t>Servizio Nazionale di Valutazione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14388" y="304800"/>
            <a:ext cx="8101012" cy="3122613"/>
            <a:chOff x="513" y="192"/>
            <a:chExt cx="5103" cy="1967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 rot="-5244547">
              <a:off x="57" y="743"/>
              <a:ext cx="1872" cy="960"/>
            </a:xfrm>
            <a:prstGeom prst="curvedDownArrow">
              <a:avLst>
                <a:gd name="adj1" fmla="val 39000"/>
                <a:gd name="adj2" fmla="val 78000"/>
                <a:gd name="adj3" fmla="val 33333"/>
              </a:avLst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714" y="192"/>
              <a:ext cx="3902" cy="768"/>
            </a:xfrm>
            <a:prstGeom prst="rect">
              <a:avLst/>
            </a:prstGeom>
            <a:grpFill/>
            <a:ln w="19050">
              <a:solidFill>
                <a:srgbClr val="C00000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3600" b="0"/>
                <a:t>Estensione dell’autonomia delle </a:t>
              </a:r>
            </a:p>
            <a:p>
              <a:pPr algn="ctr">
                <a:defRPr/>
              </a:pPr>
              <a:r>
                <a:rPr lang="it-IT" sz="3600" b="0"/>
                <a:t>singole unità scolastiche</a:t>
              </a:r>
            </a:p>
          </p:txBody>
        </p:sp>
      </p:grp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381000" y="2819400"/>
            <a:ext cx="8382000" cy="121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C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246" name="WordArt 11"/>
          <p:cNvSpPr>
            <a:spLocks noChangeArrowheads="1" noChangeShapeType="1" noTextEdit="1"/>
          </p:cNvSpPr>
          <p:nvPr/>
        </p:nvSpPr>
        <p:spPr bwMode="auto">
          <a:xfrm>
            <a:off x="419100" y="3048000"/>
            <a:ext cx="8305800" cy="838200"/>
          </a:xfrm>
          <a:prstGeom prst="rect">
            <a:avLst/>
          </a:prstGeom>
          <a:noFill/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t-IT" sz="20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Autovalutazione d'Istituto </a:t>
            </a:r>
          </a:p>
          <a:p>
            <a:pPr algn="ctr">
              <a:defRPr/>
            </a:pPr>
            <a:r>
              <a:rPr lang="it-IT" sz="20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punto di intersezione </a:t>
            </a:r>
          </a:p>
          <a:p>
            <a:pPr algn="ctr">
              <a:defRPr/>
            </a:pPr>
            <a:r>
              <a:rPr lang="it-IT" sz="20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214290"/>
            <a:ext cx="8382000" cy="914400"/>
            <a:chOff x="288" y="192"/>
            <a:chExt cx="5280" cy="576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273" name="AutoShape 4"/>
            <p:cNvSpPr>
              <a:spLocks noChangeArrowheads="1"/>
            </p:cNvSpPr>
            <p:nvPr/>
          </p:nvSpPr>
          <p:spPr bwMode="auto">
            <a:xfrm>
              <a:off x="288" y="192"/>
              <a:ext cx="5280" cy="576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accent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27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03" y="240"/>
              <a:ext cx="5232" cy="4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2000" i="1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prstShdw prst="shdw13" dist="53882" dir="13500000">
                      <a:schemeClr val="bg1">
                        <a:alpha val="50000"/>
                      </a:schemeClr>
                    </a:prstShdw>
                  </a:effectLst>
                  <a:latin typeface="Abadi MT Condensed Light"/>
                </a:rPr>
                <a:t>  Autovalutazione d'Istituto </a:t>
              </a:r>
            </a:p>
          </p:txBody>
        </p:sp>
      </p:grp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284538" y="1281090"/>
            <a:ext cx="2562561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i="1" dirty="0">
                <a:solidFill>
                  <a:srgbClr val="FF3300"/>
                </a:solidFill>
              </a:rPr>
              <a:t>FUNZIONALITA’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28600" y="1981200"/>
            <a:ext cx="8686800" cy="85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i="1" dirty="0"/>
              <a:t>FORNIRE UNA </a:t>
            </a:r>
            <a:r>
              <a:rPr lang="it-IT" i="1" dirty="0">
                <a:solidFill>
                  <a:srgbClr val="FF0000"/>
                </a:solidFill>
              </a:rPr>
              <a:t>GUIDA ALL’AZIONE </a:t>
            </a:r>
            <a:r>
              <a:rPr lang="it-IT" i="1" dirty="0" err="1">
                <a:solidFill>
                  <a:srgbClr val="FF0000"/>
                </a:solidFill>
              </a:rPr>
              <a:t>DI</a:t>
            </a:r>
            <a:r>
              <a:rPr lang="it-IT" i="1" dirty="0">
                <a:solidFill>
                  <a:srgbClr val="FF0000"/>
                </a:solidFill>
              </a:rPr>
              <a:t> SVILUPPO</a:t>
            </a:r>
          </a:p>
          <a:p>
            <a:pPr algn="ctr">
              <a:defRPr/>
            </a:pPr>
            <a:r>
              <a:rPr lang="it-IT" b="0" dirty="0"/>
              <a:t>(catalizzatore delle potenzialità di miglioramento)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58763" y="2994025"/>
            <a:ext cx="8626475" cy="1216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i="1" dirty="0"/>
              <a:t>CONSENTIRE IL </a:t>
            </a:r>
            <a:r>
              <a:rPr lang="it-IT" i="1" dirty="0">
                <a:solidFill>
                  <a:srgbClr val="FF0000"/>
                </a:solidFill>
              </a:rPr>
              <a:t>CONTROLLO SISTEMATICO</a:t>
            </a:r>
          </a:p>
          <a:p>
            <a:pPr algn="ctr">
              <a:defRPr/>
            </a:pPr>
            <a:r>
              <a:rPr lang="it-IT" i="1" dirty="0">
                <a:solidFill>
                  <a:srgbClr val="FF0000"/>
                </a:solidFill>
              </a:rPr>
              <a:t>DEI RISULTATI</a:t>
            </a:r>
          </a:p>
          <a:p>
            <a:pPr algn="ctr">
              <a:defRPr/>
            </a:pPr>
            <a:r>
              <a:rPr lang="it-IT" b="0" dirty="0"/>
              <a:t>(occasione di verifica e di revisione interne)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28600" y="4391025"/>
            <a:ext cx="8686800" cy="85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i="1" dirty="0"/>
              <a:t>VALORIZZARE L’</a:t>
            </a:r>
            <a:r>
              <a:rPr lang="it-IT" i="1" dirty="0">
                <a:solidFill>
                  <a:srgbClr val="FF0000"/>
                </a:solidFill>
              </a:rPr>
              <a:t>IDENTITA’ DELLA SCUOLA</a:t>
            </a:r>
          </a:p>
          <a:p>
            <a:pPr algn="ctr">
              <a:defRPr/>
            </a:pPr>
            <a:r>
              <a:rPr lang="it-IT" b="0" dirty="0"/>
              <a:t>(opportunità di delineare una propria identità)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28600" y="5432425"/>
            <a:ext cx="8686800" cy="1216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i="1" dirty="0">
                <a:solidFill>
                  <a:srgbClr val="FF0000"/>
                </a:solidFill>
              </a:rPr>
              <a:t>LEGITTIMARE L’AUTONOMIA </a:t>
            </a:r>
            <a:r>
              <a:rPr lang="it-IT" i="1" dirty="0"/>
              <a:t>DELLA SCUOLA</a:t>
            </a:r>
          </a:p>
          <a:p>
            <a:pPr algn="ctr">
              <a:defRPr/>
            </a:pPr>
            <a:r>
              <a:rPr lang="it-IT" b="0" dirty="0"/>
              <a:t>(assunzione di responsabilità in ordine alla qualità dei servizi</a:t>
            </a:r>
          </a:p>
          <a:p>
            <a:pPr algn="ctr">
              <a:defRPr/>
            </a:pPr>
            <a:r>
              <a:rPr lang="it-IT" b="0" dirty="0"/>
              <a:t>erogati e dei risultati ottenuti)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571604" y="1071546"/>
            <a:ext cx="914400" cy="642942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6215074" y="1071546"/>
            <a:ext cx="914400" cy="642942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6144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304800"/>
            <a:ext cx="8534400" cy="914400"/>
            <a:chOff x="192" y="192"/>
            <a:chExt cx="5376" cy="576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5780" name="AutoShape 4"/>
            <p:cNvSpPr>
              <a:spLocks noChangeArrowheads="1"/>
            </p:cNvSpPr>
            <p:nvPr/>
          </p:nvSpPr>
          <p:spPr bwMode="auto">
            <a:xfrm>
              <a:off x="288" y="192"/>
              <a:ext cx="5280" cy="576"/>
            </a:xfrm>
            <a:prstGeom prst="roundRect">
              <a:avLst>
                <a:gd name="adj" fmla="val 16667"/>
              </a:avLst>
            </a:prstGeom>
            <a:grpFill/>
            <a:ln w="28575">
              <a:solidFill>
                <a:schemeClr val="accent2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30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92" y="240"/>
              <a:ext cx="5232" cy="432"/>
            </a:xfrm>
            <a:prstGeom prst="rect">
              <a:avLst/>
            </a:prstGeom>
            <a:no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2000" i="1" kern="10" dirty="0">
                  <a:ln w="9525">
                    <a:solidFill>
                      <a:srgbClr val="0033CC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28398" dir="14606097" algn="ctr" rotWithShape="0">
                      <a:srgbClr val="FFFF00"/>
                    </a:outerShdw>
                  </a:effectLst>
                  <a:latin typeface="Abadi MT Condensed Light"/>
                </a:rPr>
                <a:t>  Autovalutazione d'Istituto</a:t>
              </a:r>
            </a:p>
          </p:txBody>
        </p:sp>
      </p:grp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33375" y="1958975"/>
            <a:ext cx="8593138" cy="1470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4400" i="1"/>
              <a:t>dotare la scuola di un</a:t>
            </a:r>
          </a:p>
          <a:p>
            <a:pPr algn="ctr">
              <a:defRPr/>
            </a:pPr>
            <a:r>
              <a:rPr lang="it-IT" sz="4400" i="1">
                <a:solidFill>
                  <a:srgbClr val="FF3300"/>
                </a:solidFill>
              </a:rPr>
              <a:t>Sistema organico di autovalutazione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1000" y="4386285"/>
            <a:ext cx="3559175" cy="2163762"/>
            <a:chOff x="240" y="2655"/>
            <a:chExt cx="2242" cy="1363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297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34" y="2655"/>
              <a:ext cx="1530" cy="225"/>
            </a:xfrm>
            <a:prstGeom prst="rect">
              <a:avLst/>
            </a:prstGeom>
            <a:no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solidFill>
                      <a:srgbClr val="0033CC"/>
                    </a:solidFill>
                    <a:round/>
                    <a:headEnd/>
                    <a:tailEnd/>
                  </a:ln>
                  <a:solidFill>
                    <a:srgbClr val="0066FF"/>
                  </a:solidFill>
                  <a:effectLst>
                    <a:outerShdw dist="45791" dir="12821404" algn="ctr" rotWithShape="0">
                      <a:srgbClr val="FFFF00"/>
                    </a:outerShdw>
                  </a:effectLst>
                  <a:latin typeface="Times New Roman"/>
                  <a:cs typeface="Times New Roman"/>
                </a:rPr>
                <a:t>caratterizzato</a:t>
              </a:r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240" y="3092"/>
              <a:ext cx="2242" cy="926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4400" dirty="0"/>
                <a:t>da</a:t>
              </a:r>
              <a:r>
                <a:rPr lang="it-IT" sz="4400" dirty="0">
                  <a:solidFill>
                    <a:srgbClr val="FF3300"/>
                  </a:solidFill>
                </a:rPr>
                <a:t> Criteri </a:t>
              </a:r>
            </a:p>
            <a:p>
              <a:pPr algn="ctr">
                <a:defRPr/>
              </a:pPr>
              <a:r>
                <a:rPr lang="it-IT" sz="4400" dirty="0"/>
                <a:t>di</a:t>
              </a:r>
              <a:r>
                <a:rPr lang="it-IT" sz="4400" dirty="0">
                  <a:solidFill>
                    <a:srgbClr val="FF3300"/>
                  </a:solidFill>
                </a:rPr>
                <a:t> scientificità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33900" y="4386285"/>
            <a:ext cx="4443413" cy="2185987"/>
            <a:chOff x="2856" y="2655"/>
            <a:chExt cx="2799" cy="1377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29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504" y="2655"/>
              <a:ext cx="1530" cy="225"/>
            </a:xfrm>
            <a:prstGeom prst="rect">
              <a:avLst/>
            </a:prstGeom>
            <a:no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>
                    <a:solidFill>
                      <a:srgbClr val="0033CC"/>
                    </a:solidFill>
                    <a:round/>
                    <a:headEnd/>
                    <a:tailEnd/>
                  </a:ln>
                  <a:solidFill>
                    <a:srgbClr val="0066FF"/>
                  </a:solidFill>
                  <a:effectLst>
                    <a:outerShdw dist="45791" dir="12821404" algn="ctr" rotWithShape="0">
                      <a:srgbClr val="FFFF00"/>
                    </a:outerShdw>
                  </a:effectLst>
                  <a:latin typeface="Times New Roman"/>
                  <a:cs typeface="Times New Roman"/>
                </a:rPr>
                <a:t>finalizzato</a:t>
              </a:r>
            </a:p>
          </p:txBody>
        </p:sp>
        <p:sp>
          <p:nvSpPr>
            <p:cNvPr id="12296" name="Text Box 12"/>
            <p:cNvSpPr txBox="1">
              <a:spLocks noChangeArrowheads="1"/>
            </p:cNvSpPr>
            <p:nvPr/>
          </p:nvSpPr>
          <p:spPr bwMode="auto">
            <a:xfrm>
              <a:off x="2856" y="3106"/>
              <a:ext cx="2799" cy="926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4400" dirty="0"/>
                <a:t>al</a:t>
              </a:r>
              <a:r>
                <a:rPr lang="it-IT" sz="4400" dirty="0">
                  <a:solidFill>
                    <a:srgbClr val="FF3300"/>
                  </a:solidFill>
                </a:rPr>
                <a:t> miglioramento </a:t>
              </a:r>
            </a:p>
            <a:p>
              <a:pPr algn="ctr">
                <a:defRPr/>
              </a:pPr>
              <a:r>
                <a:rPr lang="it-IT" sz="4400" dirty="0">
                  <a:solidFill>
                    <a:srgbClr val="FF3300"/>
                  </a:solidFill>
                </a:rPr>
                <a:t>del servizio</a:t>
              </a:r>
            </a:p>
          </p:txBody>
        </p:sp>
      </p:grp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571604" y="3500438"/>
            <a:ext cx="914400" cy="642942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215074" y="3500438"/>
            <a:ext cx="914400" cy="642942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bg1"/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80899" name="WordArt 3"/>
          <p:cNvSpPr>
            <a:spLocks noChangeArrowheads="1" noChangeShapeType="1" noTextEdit="1"/>
          </p:cNvSpPr>
          <p:nvPr/>
        </p:nvSpPr>
        <p:spPr bwMode="auto">
          <a:xfrm>
            <a:off x="561110" y="228600"/>
            <a:ext cx="8001000" cy="647700"/>
          </a:xfrm>
          <a:prstGeom prst="rect">
            <a:avLst/>
          </a:prstGeom>
          <a:solidFill>
            <a:schemeClr val="bg1"/>
          </a:solidFill>
          <a:ln w="28575">
            <a:solidFill>
              <a:srgbClr val="00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t-IT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r>
              <a:rPr lang="it-IT" sz="3600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quali strategie? </a:t>
            </a:r>
            <a:endParaRPr lang="it-IT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93700" y="1120775"/>
            <a:ext cx="8312150" cy="1349375"/>
          </a:xfrm>
          <a:prstGeom prst="rect">
            <a:avLst/>
          </a:prstGeom>
          <a:solidFill>
            <a:schemeClr val="bg1"/>
          </a:solidFill>
          <a:ln w="2857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4000" i="1" dirty="0"/>
              <a:t>Strategia del </a:t>
            </a:r>
            <a:r>
              <a:rPr lang="it-IT" sz="4000" i="1" dirty="0">
                <a:solidFill>
                  <a:srgbClr val="FF0000"/>
                </a:solidFill>
              </a:rPr>
              <a:t>miglioramento continuo</a:t>
            </a:r>
            <a:r>
              <a:rPr lang="it-IT" sz="4000" i="1" dirty="0"/>
              <a:t> </a:t>
            </a:r>
          </a:p>
          <a:p>
            <a:pPr algn="ctr">
              <a:defRPr/>
            </a:pPr>
            <a:r>
              <a:rPr lang="it-IT" sz="4000" i="1" dirty="0"/>
              <a:t>per piccoli passi</a:t>
            </a:r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5638800" y="3962400"/>
            <a:ext cx="2438400" cy="2438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0033CC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80902" name="WordArt 6"/>
          <p:cNvSpPr>
            <a:spLocks noChangeArrowheads="1" noChangeShapeType="1" noTextEdit="1"/>
          </p:cNvSpPr>
          <p:nvPr/>
        </p:nvSpPr>
        <p:spPr bwMode="auto">
          <a:xfrm>
            <a:off x="381000" y="2895600"/>
            <a:ext cx="4191000" cy="647700"/>
          </a:xfrm>
          <a:prstGeom prst="rect">
            <a:avLst/>
          </a:prstGeom>
          <a:solidFill>
            <a:schemeClr val="bg1"/>
          </a:solidFill>
          <a:ln w="28575">
            <a:solidFill>
              <a:srgbClr val="00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it-IT" sz="3600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 </a:t>
            </a:r>
            <a:r>
              <a:rPr lang="it-IT" sz="3600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/>
              </a:rPr>
              <a:t>metodologia</a:t>
            </a:r>
            <a:r>
              <a:rPr lang="it-IT" sz="3600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073150" y="3657600"/>
            <a:ext cx="1974850" cy="701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33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chemeClr val="accent6">
                    <a:lumMod val="75000"/>
                  </a:schemeClr>
                </a:solidFill>
              </a:rPr>
              <a:t>P D C A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4572000"/>
            <a:ext cx="4527550" cy="2057400"/>
            <a:chOff x="144" y="2880"/>
            <a:chExt cx="2852" cy="1296"/>
          </a:xfrm>
          <a:solidFill>
            <a:schemeClr val="bg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326" name="Text Box 9"/>
            <p:cNvSpPr txBox="1">
              <a:spLocks noChangeArrowheads="1"/>
            </p:cNvSpPr>
            <p:nvPr/>
          </p:nvSpPr>
          <p:spPr bwMode="auto">
            <a:xfrm>
              <a:off x="144" y="3849"/>
              <a:ext cx="2852" cy="327"/>
            </a:xfrm>
            <a:prstGeom prst="rect">
              <a:avLst/>
            </a:prstGeom>
            <a:grpFill/>
            <a:ln w="28575">
              <a:solidFill>
                <a:srgbClr val="0033CC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800" dirty="0">
                  <a:solidFill>
                    <a:srgbClr val="FF0000"/>
                  </a:solidFill>
                </a:rPr>
                <a:t>PREVENIRE I PROBLEMI</a:t>
              </a:r>
            </a:p>
          </p:txBody>
        </p:sp>
        <p:sp>
          <p:nvSpPr>
            <p:cNvPr id="13327" name="AutoShape 10"/>
            <p:cNvSpPr>
              <a:spLocks noChangeArrowheads="1"/>
            </p:cNvSpPr>
            <p:nvPr/>
          </p:nvSpPr>
          <p:spPr bwMode="auto">
            <a:xfrm>
              <a:off x="952" y="2880"/>
              <a:ext cx="669" cy="912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28575">
              <a:solidFill>
                <a:srgbClr val="0033CC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80907" name="WordArt 11"/>
          <p:cNvSpPr>
            <a:spLocks noChangeArrowheads="1" noChangeShapeType="1" noTextEdit="1"/>
          </p:cNvSpPr>
          <p:nvPr/>
        </p:nvSpPr>
        <p:spPr bwMode="auto">
          <a:xfrm>
            <a:off x="5486400" y="4686300"/>
            <a:ext cx="352425" cy="647700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t-IT" sz="3600" kern="1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A</a:t>
            </a:r>
          </a:p>
        </p:txBody>
      </p:sp>
      <p:sp>
        <p:nvSpPr>
          <p:cNvPr id="80908" name="WordArt 12"/>
          <p:cNvSpPr>
            <a:spLocks noChangeArrowheads="1" noChangeShapeType="1" noTextEdit="1"/>
          </p:cNvSpPr>
          <p:nvPr/>
        </p:nvSpPr>
        <p:spPr bwMode="auto">
          <a:xfrm>
            <a:off x="6683375" y="3733800"/>
            <a:ext cx="333375" cy="647700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t-IT" sz="3600" kern="1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P</a:t>
            </a:r>
          </a:p>
        </p:txBody>
      </p:sp>
      <p:sp>
        <p:nvSpPr>
          <p:cNvPr id="80909" name="WordArt 13"/>
          <p:cNvSpPr>
            <a:spLocks noChangeArrowheads="1" noChangeShapeType="1" noTextEdit="1"/>
          </p:cNvSpPr>
          <p:nvPr/>
        </p:nvSpPr>
        <p:spPr bwMode="auto">
          <a:xfrm>
            <a:off x="7831138" y="4713288"/>
            <a:ext cx="352425" cy="647700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t-IT" sz="3600" kern="1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D</a:t>
            </a:r>
          </a:p>
        </p:txBody>
      </p:sp>
      <p:sp>
        <p:nvSpPr>
          <p:cNvPr id="80910" name="WordArt 14"/>
          <p:cNvSpPr>
            <a:spLocks noChangeArrowheads="1" noChangeShapeType="1" noTextEdit="1"/>
          </p:cNvSpPr>
          <p:nvPr/>
        </p:nvSpPr>
        <p:spPr bwMode="auto">
          <a:xfrm>
            <a:off x="6781800" y="5981700"/>
            <a:ext cx="352425" cy="647700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t-IT" sz="3600" kern="1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80911" name="WordArt 15"/>
          <p:cNvSpPr>
            <a:spLocks noChangeArrowheads="1" noChangeShapeType="1" noTextEdit="1"/>
          </p:cNvSpPr>
          <p:nvPr/>
        </p:nvSpPr>
        <p:spPr bwMode="auto">
          <a:xfrm>
            <a:off x="4800600" y="3117850"/>
            <a:ext cx="4343400" cy="206375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Ruota di Deming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AutoShape 3"/>
          <p:cNvSpPr>
            <a:spLocks noChangeArrowheads="1"/>
          </p:cNvSpPr>
          <p:nvPr/>
        </p:nvSpPr>
        <p:spPr bwMode="auto">
          <a:xfrm>
            <a:off x="3071802" y="366698"/>
            <a:ext cx="41910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4357" name="WordArt 4"/>
          <p:cNvSpPr>
            <a:spLocks noChangeArrowheads="1" noChangeShapeType="1" noTextEdit="1"/>
          </p:cNvSpPr>
          <p:nvPr/>
        </p:nvSpPr>
        <p:spPr bwMode="auto">
          <a:xfrm>
            <a:off x="357158" y="1493685"/>
            <a:ext cx="207170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t-IT" sz="1800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ruota di </a:t>
            </a:r>
            <a:r>
              <a:rPr lang="it-IT" sz="1800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Deming</a:t>
            </a:r>
            <a:endParaRPr lang="it-IT" sz="1800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</a:endParaRPr>
          </a:p>
        </p:txBody>
      </p:sp>
      <p:sp>
        <p:nvSpPr>
          <p:cNvPr id="14359" name="Oval 6"/>
          <p:cNvSpPr>
            <a:spLocks noChangeArrowheads="1"/>
          </p:cNvSpPr>
          <p:nvPr/>
        </p:nvSpPr>
        <p:spPr bwMode="auto">
          <a:xfrm>
            <a:off x="997937" y="463680"/>
            <a:ext cx="727242" cy="7407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4360" name="WordArt 7"/>
          <p:cNvSpPr>
            <a:spLocks noChangeArrowheads="1" noChangeShapeType="1" noTextEdit="1"/>
          </p:cNvSpPr>
          <p:nvPr/>
        </p:nvSpPr>
        <p:spPr bwMode="auto">
          <a:xfrm>
            <a:off x="852488" y="695325"/>
            <a:ext cx="242887" cy="233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A</a:t>
            </a:r>
          </a:p>
        </p:txBody>
      </p:sp>
      <p:sp>
        <p:nvSpPr>
          <p:cNvPr id="14361" name="WordArt 8"/>
          <p:cNvSpPr>
            <a:spLocks noChangeArrowheads="1" noChangeShapeType="1" noTextEdit="1"/>
          </p:cNvSpPr>
          <p:nvPr/>
        </p:nvSpPr>
        <p:spPr bwMode="auto">
          <a:xfrm>
            <a:off x="1306513" y="357188"/>
            <a:ext cx="219075" cy="231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66"/>
                </a:solidFill>
                <a:latin typeface="Arial Black"/>
              </a:rPr>
              <a:t>P</a:t>
            </a:r>
          </a:p>
        </p:txBody>
      </p:sp>
      <p:sp>
        <p:nvSpPr>
          <p:cNvPr id="14362" name="WordArt 9"/>
          <p:cNvSpPr>
            <a:spLocks noChangeArrowheads="1" noChangeShapeType="1" noTextEdit="1"/>
          </p:cNvSpPr>
          <p:nvPr/>
        </p:nvSpPr>
        <p:spPr bwMode="auto">
          <a:xfrm>
            <a:off x="1649413" y="661988"/>
            <a:ext cx="192087" cy="296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D</a:t>
            </a:r>
          </a:p>
        </p:txBody>
      </p:sp>
      <p:sp>
        <p:nvSpPr>
          <p:cNvPr id="14363" name="WordArt 10"/>
          <p:cNvSpPr>
            <a:spLocks noChangeArrowheads="1" noChangeShapeType="1" noTextEdit="1"/>
          </p:cNvSpPr>
          <p:nvPr/>
        </p:nvSpPr>
        <p:spPr bwMode="auto">
          <a:xfrm>
            <a:off x="1266825" y="1062038"/>
            <a:ext cx="260350" cy="26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</a:t>
            </a:r>
          </a:p>
        </p:txBody>
      </p:sp>
      <p:sp>
        <p:nvSpPr>
          <p:cNvPr id="63501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4353" name="WordArt 14"/>
          <p:cNvSpPr>
            <a:spLocks noChangeArrowheads="1" noChangeShapeType="1" noTextEdit="1"/>
          </p:cNvSpPr>
          <p:nvPr/>
        </p:nvSpPr>
        <p:spPr bwMode="auto">
          <a:xfrm>
            <a:off x="612775" y="2500313"/>
            <a:ext cx="1047750" cy="439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PLAN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1901825" y="2105025"/>
            <a:ext cx="6599238" cy="132397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76078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>
                <a:solidFill>
                  <a:schemeClr val="accent2"/>
                </a:solidFill>
              </a:rPr>
              <a:t>PIANIFICA</a:t>
            </a:r>
            <a:r>
              <a:rPr lang="it-IT" sz="2000" dirty="0"/>
              <a:t>, </a:t>
            </a:r>
            <a:r>
              <a:rPr lang="it-IT" sz="2000" dirty="0">
                <a:solidFill>
                  <a:schemeClr val="accent2"/>
                </a:solidFill>
              </a:rPr>
              <a:t>prepara a fondo</a:t>
            </a:r>
            <a:r>
              <a:rPr lang="it-IT" sz="2000" dirty="0"/>
              <a:t>, </a:t>
            </a:r>
            <a:r>
              <a:rPr lang="it-IT" sz="2000" dirty="0">
                <a:solidFill>
                  <a:schemeClr val="accent2"/>
                </a:solidFill>
              </a:rPr>
              <a:t>predisponi</a:t>
            </a:r>
            <a:r>
              <a:rPr lang="it-IT" sz="2000" dirty="0"/>
              <a:t> gli elementi</a:t>
            </a:r>
          </a:p>
          <a:p>
            <a:pPr algn="ctr">
              <a:defRPr/>
            </a:pPr>
            <a:r>
              <a:rPr lang="it-IT" sz="2000" dirty="0"/>
              <a:t>richiesti da un processo: </a:t>
            </a:r>
            <a:r>
              <a:rPr lang="it-IT" sz="2000" dirty="0">
                <a:solidFill>
                  <a:srgbClr val="FF0000"/>
                </a:solidFill>
              </a:rPr>
              <a:t>obiettivi</a:t>
            </a:r>
            <a:r>
              <a:rPr lang="it-IT" sz="2000" dirty="0"/>
              <a:t>, </a:t>
            </a:r>
            <a:r>
              <a:rPr lang="it-IT" sz="2000" dirty="0">
                <a:solidFill>
                  <a:srgbClr val="FF0000"/>
                </a:solidFill>
              </a:rPr>
              <a:t>fasi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0000"/>
                </a:solidFill>
              </a:rPr>
              <a:t>di lavoro</a:t>
            </a:r>
            <a:r>
              <a:rPr lang="it-IT" sz="2000" dirty="0"/>
              <a:t>,</a:t>
            </a:r>
          </a:p>
          <a:p>
            <a:pPr algn="ctr">
              <a:defRPr/>
            </a:pPr>
            <a:r>
              <a:rPr lang="it-IT" sz="2000" dirty="0">
                <a:solidFill>
                  <a:srgbClr val="FF0000"/>
                </a:solidFill>
              </a:rPr>
              <a:t>risultati</a:t>
            </a:r>
            <a:r>
              <a:rPr lang="it-IT" sz="2000" dirty="0"/>
              <a:t> attesi per ogni fase, </a:t>
            </a:r>
            <a:r>
              <a:rPr lang="it-IT" sz="2000" dirty="0">
                <a:solidFill>
                  <a:srgbClr val="FF0000"/>
                </a:solidFill>
              </a:rPr>
              <a:t>soggetti</a:t>
            </a:r>
            <a:r>
              <a:rPr lang="it-IT" sz="2000" dirty="0"/>
              <a:t>, </a:t>
            </a:r>
            <a:r>
              <a:rPr lang="it-IT" sz="2000" dirty="0">
                <a:solidFill>
                  <a:srgbClr val="FF0000"/>
                </a:solidFill>
              </a:rPr>
              <a:t>compiti</a:t>
            </a:r>
            <a:r>
              <a:rPr lang="it-IT" sz="2000" dirty="0"/>
              <a:t>, </a:t>
            </a:r>
          </a:p>
          <a:p>
            <a:pPr algn="ctr">
              <a:defRPr/>
            </a:pPr>
            <a:r>
              <a:rPr lang="it-IT" sz="2000" dirty="0">
                <a:solidFill>
                  <a:srgbClr val="FF0000"/>
                </a:solidFill>
              </a:rPr>
              <a:t>tempi</a:t>
            </a:r>
            <a:r>
              <a:rPr lang="it-IT" sz="2000" dirty="0"/>
              <a:t>, </a:t>
            </a:r>
            <a:r>
              <a:rPr lang="it-IT" sz="2000" dirty="0">
                <a:solidFill>
                  <a:srgbClr val="FF0000"/>
                </a:solidFill>
              </a:rPr>
              <a:t>risorse</a:t>
            </a:r>
            <a:r>
              <a:rPr lang="it-IT" sz="2000" dirty="0"/>
              <a:t>.</a:t>
            </a:r>
          </a:p>
        </p:txBody>
      </p:sp>
      <p:sp>
        <p:nvSpPr>
          <p:cNvPr id="63504" name="WordArt 16"/>
          <p:cNvSpPr>
            <a:spLocks noChangeArrowheads="1" noChangeShapeType="1" noTextEdit="1"/>
          </p:cNvSpPr>
          <p:nvPr/>
        </p:nvSpPr>
        <p:spPr bwMode="auto">
          <a:xfrm>
            <a:off x="3614738" y="442913"/>
            <a:ext cx="4095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P</a:t>
            </a:r>
          </a:p>
        </p:txBody>
      </p:sp>
      <p:sp>
        <p:nvSpPr>
          <p:cNvPr id="14350" name="WordArt 18"/>
          <p:cNvSpPr>
            <a:spLocks noChangeArrowheads="1" noChangeShapeType="1" noTextEdit="1"/>
          </p:cNvSpPr>
          <p:nvPr/>
        </p:nvSpPr>
        <p:spPr bwMode="auto">
          <a:xfrm>
            <a:off x="1111250" y="3714750"/>
            <a:ext cx="560388" cy="43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DO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1898650" y="3743325"/>
            <a:ext cx="6602413" cy="40005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76078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>
                <a:solidFill>
                  <a:schemeClr val="accent2"/>
                </a:solidFill>
              </a:rPr>
              <a:t>FAI</a:t>
            </a:r>
            <a:r>
              <a:rPr lang="it-IT" sz="2000" dirty="0"/>
              <a:t> ciò che hai deciso nella prima fase</a:t>
            </a:r>
          </a:p>
        </p:txBody>
      </p:sp>
      <p:sp>
        <p:nvSpPr>
          <p:cNvPr id="63507" name="WordArt 20"/>
          <p:cNvSpPr>
            <a:spLocks noChangeArrowheads="1" noChangeShapeType="1" noTextEdit="1"/>
          </p:cNvSpPr>
          <p:nvPr/>
        </p:nvSpPr>
        <p:spPr bwMode="auto">
          <a:xfrm>
            <a:off x="4535488" y="438150"/>
            <a:ext cx="43815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D</a:t>
            </a:r>
          </a:p>
        </p:txBody>
      </p:sp>
      <p:sp>
        <p:nvSpPr>
          <p:cNvPr id="14347" name="WordArt 22"/>
          <p:cNvSpPr>
            <a:spLocks noChangeArrowheads="1" noChangeShapeType="1" noTextEdit="1"/>
          </p:cNvSpPr>
          <p:nvPr/>
        </p:nvSpPr>
        <p:spPr bwMode="auto">
          <a:xfrm>
            <a:off x="285750" y="4648200"/>
            <a:ext cx="1374775" cy="43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CHECK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1893888" y="4506913"/>
            <a:ext cx="6607175" cy="7080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76078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>
                <a:solidFill>
                  <a:schemeClr val="accent2"/>
                </a:solidFill>
              </a:rPr>
              <a:t>VERIFICA</a:t>
            </a:r>
            <a:r>
              <a:rPr lang="it-IT" sz="2000" dirty="0"/>
              <a:t>, </a:t>
            </a:r>
            <a:r>
              <a:rPr lang="it-IT" sz="2000" dirty="0">
                <a:solidFill>
                  <a:schemeClr val="accent2"/>
                </a:solidFill>
              </a:rPr>
              <a:t>controlla i risultati</a:t>
            </a:r>
            <a:r>
              <a:rPr lang="it-IT" sz="2000" dirty="0"/>
              <a:t> confrontandoli</a:t>
            </a:r>
          </a:p>
          <a:p>
            <a:pPr algn="ctr">
              <a:defRPr/>
            </a:pPr>
            <a:r>
              <a:rPr lang="it-IT" sz="2000" dirty="0"/>
              <a:t>con ciò che hai pianificato (</a:t>
            </a:r>
            <a:r>
              <a:rPr lang="it-IT" sz="2000" dirty="0">
                <a:solidFill>
                  <a:srgbClr val="FF0000"/>
                </a:solidFill>
              </a:rPr>
              <a:t>controllo di qualità</a:t>
            </a:r>
            <a:r>
              <a:rPr lang="it-IT" sz="2000" dirty="0"/>
              <a:t>)</a:t>
            </a:r>
          </a:p>
        </p:txBody>
      </p:sp>
      <p:sp>
        <p:nvSpPr>
          <p:cNvPr id="63510" name="WordArt 24"/>
          <p:cNvSpPr>
            <a:spLocks noChangeArrowheads="1" noChangeShapeType="1" noTextEdit="1"/>
          </p:cNvSpPr>
          <p:nvPr/>
        </p:nvSpPr>
        <p:spPr bwMode="auto">
          <a:xfrm>
            <a:off x="5438775" y="414338"/>
            <a:ext cx="43815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</a:t>
            </a:r>
          </a:p>
        </p:txBody>
      </p:sp>
      <p:sp>
        <p:nvSpPr>
          <p:cNvPr id="14344" name="WordArt 26"/>
          <p:cNvSpPr>
            <a:spLocks noChangeArrowheads="1" noChangeShapeType="1" noTextEdit="1"/>
          </p:cNvSpPr>
          <p:nvPr/>
        </p:nvSpPr>
        <p:spPr bwMode="auto">
          <a:xfrm>
            <a:off x="868363" y="5786438"/>
            <a:ext cx="793750" cy="439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ACT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1893888" y="5556250"/>
            <a:ext cx="6607175" cy="10160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76078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>
                <a:solidFill>
                  <a:schemeClr val="accent2"/>
                </a:solidFill>
              </a:rPr>
              <a:t>AGISCI </a:t>
            </a:r>
            <a:r>
              <a:rPr lang="it-IT" sz="2000" dirty="0"/>
              <a:t>decidendo di </a:t>
            </a:r>
            <a:r>
              <a:rPr lang="it-IT" sz="2000" dirty="0">
                <a:solidFill>
                  <a:srgbClr val="FF0000"/>
                </a:solidFill>
              </a:rPr>
              <a:t>mantenere</a:t>
            </a:r>
            <a:r>
              <a:rPr lang="it-IT" sz="2000" dirty="0"/>
              <a:t> o di </a:t>
            </a:r>
            <a:r>
              <a:rPr lang="it-IT" sz="2000" dirty="0">
                <a:solidFill>
                  <a:srgbClr val="FF0000"/>
                </a:solidFill>
              </a:rPr>
              <a:t>migliorare</a:t>
            </a:r>
            <a:r>
              <a:rPr lang="it-IT" sz="2000" dirty="0"/>
              <a:t>,</a:t>
            </a:r>
          </a:p>
          <a:p>
            <a:pPr algn="ctr">
              <a:defRPr/>
            </a:pPr>
            <a:r>
              <a:rPr lang="it-IT" sz="2000" dirty="0"/>
              <a:t>apportando correttivi atti ad annullare</a:t>
            </a:r>
          </a:p>
          <a:p>
            <a:pPr algn="ctr">
              <a:defRPr/>
            </a:pPr>
            <a:r>
              <a:rPr lang="it-IT" sz="2000" dirty="0"/>
              <a:t>eventuali scarti</a:t>
            </a:r>
            <a:endParaRPr lang="it-IT" sz="2000" dirty="0">
              <a:solidFill>
                <a:schemeClr val="accent2"/>
              </a:solidFill>
            </a:endParaRPr>
          </a:p>
        </p:txBody>
      </p:sp>
      <p:sp>
        <p:nvSpPr>
          <p:cNvPr id="63513" name="WordArt 28"/>
          <p:cNvSpPr>
            <a:spLocks noChangeArrowheads="1" noChangeShapeType="1" noTextEdit="1"/>
          </p:cNvSpPr>
          <p:nvPr/>
        </p:nvSpPr>
        <p:spPr bwMode="auto">
          <a:xfrm>
            <a:off x="6248400" y="420688"/>
            <a:ext cx="43815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 Black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 animBg="1"/>
      <p:bldP spid="14361" grpId="0" animBg="1"/>
      <p:bldP spid="14362" grpId="0" animBg="1"/>
      <p:bldP spid="14363" grpId="0" animBg="1"/>
      <p:bldP spid="14353" grpId="0" animBg="1"/>
      <p:bldP spid="81935" grpId="0" animBg="1"/>
      <p:bldP spid="14350" grpId="0" animBg="1"/>
      <p:bldP spid="81939" grpId="0" animBg="1"/>
      <p:bldP spid="14347" grpId="0" animBg="1"/>
      <p:bldP spid="81943" grpId="0" animBg="1"/>
      <p:bldP spid="14344" grpId="0" animBg="1"/>
      <p:bldP spid="81947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497</Words>
  <Application>Microsoft Office PowerPoint</Application>
  <PresentationFormat>Presentazione su schermo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</cp:revision>
  <dcterms:created xsi:type="dcterms:W3CDTF">2013-04-10T21:36:19Z</dcterms:created>
  <dcterms:modified xsi:type="dcterms:W3CDTF">2013-04-10T21:37:25Z</dcterms:modified>
</cp:coreProperties>
</file>